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60" r:id="rId7"/>
    <p:sldId id="258" r:id="rId8"/>
    <p:sldId id="259" r:id="rId9"/>
    <p:sldId id="266" r:id="rId10"/>
    <p:sldId id="261" r:id="rId11"/>
    <p:sldId id="263" r:id="rId12"/>
    <p:sldId id="267" r:id="rId13"/>
    <p:sldId id="262" r:id="rId14"/>
    <p:sldId id="264" r:id="rId15"/>
    <p:sldId id="268" r:id="rId16"/>
    <p:sldId id="310" r:id="rId17"/>
    <p:sldId id="311" r:id="rId18"/>
    <p:sldId id="312" r:id="rId19"/>
    <p:sldId id="313" r:id="rId20"/>
    <p:sldId id="314" r:id="rId21"/>
    <p:sldId id="315" r:id="rId22"/>
    <p:sldId id="30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7" r:id="rId33"/>
    <p:sldId id="305" r:id="rId34"/>
    <p:sldId id="288" r:id="rId35"/>
    <p:sldId id="289" r:id="rId36"/>
    <p:sldId id="31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4" r:id="rId50"/>
    <p:sldId id="308" r:id="rId51"/>
    <p:sldId id="316" r:id="rId52"/>
    <p:sldId id="317" r:id="rId53"/>
    <p:sldId id="265" r:id="rId54"/>
  </p:sldIdLst>
  <p:sldSz cx="18288000" cy="10287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Poppins Bold Italics" panose="02020500000000000000" charset="0"/>
      <p:regular r:id="rId60"/>
    </p:embeddedFont>
    <p:embeddedFont>
      <p:font typeface="Poppins ExtraBold" panose="00000900000000000000" pitchFamily="2" charset="0"/>
      <p:regular r:id="rId61"/>
      <p:bold r:id="rId62"/>
      <p:boldItalic r:id="rId63"/>
    </p:embeddedFont>
    <p:embeddedFont>
      <p:font typeface="微軟正黑體" panose="020B0604030504040204" pitchFamily="34" charset="-120"/>
      <p:regular r:id="rId64"/>
      <p:bold r:id="rId65"/>
    </p:embeddedFont>
    <p:embeddedFont>
      <p:font typeface="標楷體" panose="03000509000000000000" pitchFamily="65" charset="-12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F00"/>
    <a:srgbClr val="FFB000"/>
    <a:srgbClr val="707E00"/>
    <a:srgbClr val="BC9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0:22:3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24575,'22'-10'0,"7"-4"-8191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64DA6-072F-48B0-BA76-FF2B0D3264E8}" type="datetimeFigureOut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0F8DC-C95F-47AD-B1B9-25E970EE5A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65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2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9.wdp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microsoft.com/office/2007/relationships/hdphoto" Target="../media/hdphoto11.wdp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microsoft.com/office/2007/relationships/hdphoto" Target="../media/hdphoto1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14.wdp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youtu.be/_u_qL4t9nwI?t=23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fcSj4VwyXE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://140.127.82.166/retrieve/18804/101NPTT0567033-00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edia.cloud.edu.tw/Entry/Detail/?title=%E6%95%99%E5%B8%AB%E5%80%A6%E6%80%A0%E6%84%9F" TargetMode="External"/><Relationship Id="rId5" Type="http://schemas.openxmlformats.org/officeDocument/2006/relationships/hyperlink" Target="http://163.28.84.215/Entry/WikiContent?title=%E6%95%99%E5%AD%B8%E7%A4%BE%E6%9C%83%E5%AD%B8&amp;search=%E6%95%99%E5%AD%B8%E7%A4%BE%E6%9C%83%E5%AD%B8#.E5.AE.9A.E7.BE.A9" TargetMode="External"/><Relationship Id="rId4" Type="http://schemas.openxmlformats.org/officeDocument/2006/relationships/hyperlink" Target="file:///C:\Users\candy\Desktop\&#230;&#149;&#153;&#229;&#184;&#171;&#228;&#186;&#186;&#230;&#160;&#188;&#231;&#137;&#185;&#232;&#179;&#170;&#227;&#128;&#129;&#230;&#131;&#133;&#231;&#183;&#146;&#231;&#174;&#161;&#231;&#144;&#134;&#227;&#128;&#129;&#233;&#160;&#152;&#229;&#176;&#142;&#232;&#161;&#140;&#231;&#130;&#186;&#232;&#136;&#135;&#231;&#143;&#173;&#231;&#180;&#154;&#231;&#182;&#147;&#231;&#135;&#159;&#230;&#149;&#136;&#232;&#131;&#189;&#231;&#155;&#184;&#233;&#151;&#156;&#230;&#128;&#167;&#228;&#185;&#139;&#231;&#181;&#177;&#229;&#144;&#136;&#229;&#136;&#134;&#230;&#158;&#144;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edia.cloud.edu.tw/Entry/WikiContent?title=%E6%96%87%E5%8C%96%E5%9B%9E%E6%87%89%E6%95%99%E5%AD%B8&amp;search=%E6%96%87%E5%8C%96%E5%9B%9E%E6%87%89%E6%95%99%E5%AD%B8" TargetMode="External"/><Relationship Id="rId4" Type="http://schemas.openxmlformats.org/officeDocument/2006/relationships/hyperlink" Target="https://pedia.cloud.edu.tw/Entry/WikiContent?title=%E6%95%99%E5%AD%B8%E7%AD%96%E7%95%A5&amp;search=%E6%95%99%E5%AD%B8%E7%AD%96%E7%95%A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3675152" y="8149095"/>
            <a:ext cx="12621004" cy="39469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2700000">
            <a:off x="13976259" y="4479634"/>
            <a:ext cx="6566081" cy="6566081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14332860" y="4836235"/>
            <a:ext cx="5852880" cy="5852880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2700000">
            <a:off x="13681802" y="-1053173"/>
            <a:ext cx="5144316" cy="5144316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9" name="Group 9"/>
          <p:cNvGrpSpPr/>
          <p:nvPr/>
        </p:nvGrpSpPr>
        <p:grpSpPr>
          <a:xfrm rot="2700000">
            <a:off x="13961187" y="-773787"/>
            <a:ext cx="4585545" cy="4585545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700000">
            <a:off x="14559768" y="893938"/>
            <a:ext cx="5609775" cy="5609775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-2700000">
            <a:off x="14667799" y="893938"/>
            <a:ext cx="5609775" cy="5609775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 rot="2700000">
            <a:off x="14972463" y="1198603"/>
            <a:ext cx="5000447" cy="500044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89963" y="639127"/>
            <a:ext cx="5437327" cy="87985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11617" y="8034520"/>
            <a:ext cx="3149383" cy="314938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009863" y="1379149"/>
            <a:ext cx="10701793" cy="133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65"/>
              </a:lnSpc>
            </a:pPr>
            <a:r>
              <a:rPr lang="zh-TW" altLang="en-US" sz="9776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教學社會學</a:t>
            </a:r>
            <a:endParaRPr lang="en-US" sz="9776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33436" y="2735641"/>
            <a:ext cx="10701793" cy="123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4"/>
              </a:lnSpc>
            </a:pPr>
            <a:r>
              <a:rPr lang="zh-TW" altLang="en-US" sz="6600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endParaRPr lang="en-US" sz="6600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本框 25">
            <a:extLst>
              <a:ext uri="{FF2B5EF4-FFF2-40B4-BE49-F238E27FC236}">
                <a16:creationId xmlns:a16="http://schemas.microsoft.com/office/drawing/2014/main" id="{72309C66-B23A-7D93-D05F-066AC71B8BC2}"/>
              </a:ext>
            </a:extLst>
          </p:cNvPr>
          <p:cNvSpPr txBox="1"/>
          <p:nvPr/>
        </p:nvSpPr>
        <p:spPr>
          <a:xfrm>
            <a:off x="2427902" y="4091650"/>
            <a:ext cx="10701792" cy="596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    員：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B10719005 </a:t>
            </a:r>
            <a:r>
              <a:rPr lang="zh-TW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鄭宇舜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B10763021 </a:t>
            </a:r>
            <a:r>
              <a:rPr lang="zh-TW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廖珮筑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B10836026 </a:t>
            </a:r>
            <a:r>
              <a:rPr lang="zh-TW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劉雨雯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B11027030 </a:t>
            </a:r>
            <a:r>
              <a:rPr lang="zh-TW" altLang="zh-TW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施懿恩</a:t>
            </a: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sz="36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吳雅玲 教授</a:t>
            </a:r>
          </a:p>
          <a:p>
            <a:pPr indent="893763">
              <a:lnSpc>
                <a:spcPct val="150000"/>
              </a:lnSpc>
            </a:pPr>
            <a:endParaRPr lang="en-US" altLang="zh-TW" sz="4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9">
            <a:extLst>
              <a:ext uri="{FF2B5EF4-FFF2-40B4-BE49-F238E27FC236}">
                <a16:creationId xmlns:a16="http://schemas.microsoft.com/office/drawing/2014/main" id="{2EF6CD3D-66B6-6ACF-4D92-61E72E7B2236}"/>
              </a:ext>
            </a:extLst>
          </p:cNvPr>
          <p:cNvGrpSpPr>
            <a:grpSpLocks noChangeAspect="1"/>
          </p:cNvGrpSpPr>
          <p:nvPr/>
        </p:nvGrpSpPr>
        <p:grpSpPr>
          <a:xfrm rot="12915989">
            <a:off x="-900750" y="1823717"/>
            <a:ext cx="5702141" cy="5581518"/>
            <a:chOff x="-133584" y="0"/>
            <a:chExt cx="2737681" cy="2679768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493DA8E9-46EC-EB50-53A6-E7DF934753D9}"/>
                </a:ext>
              </a:extLst>
            </p:cNvPr>
            <p:cNvSpPr/>
            <p:nvPr/>
          </p:nvSpPr>
          <p:spPr>
            <a:xfrm>
              <a:off x="1270000" y="0"/>
              <a:ext cx="1334097" cy="1814043"/>
            </a:xfrm>
            <a:custGeom>
              <a:avLst/>
              <a:gdLst/>
              <a:ahLst/>
              <a:cxnLst/>
              <a:rect l="l" t="t" r="r" b="b"/>
              <a:pathLst>
                <a:path w="1334097" h="1814043">
                  <a:moveTo>
                    <a:pt x="0" y="0"/>
                  </a:moveTo>
                  <a:cubicBezTo>
                    <a:pt x="435423" y="0"/>
                    <a:pt x="840492" y="223068"/>
                    <a:pt x="1073274" y="591043"/>
                  </a:cubicBezTo>
                  <a:cubicBezTo>
                    <a:pt x="1306057" y="959018"/>
                    <a:pt x="1334097" y="1420595"/>
                    <a:pt x="1147570" y="1814043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707E00"/>
            </a:solidFill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997BB21D-9593-2766-2E47-E41057C0BF19}"/>
                </a:ext>
              </a:extLst>
            </p:cNvPr>
            <p:cNvSpPr/>
            <p:nvPr/>
          </p:nvSpPr>
          <p:spPr>
            <a:xfrm>
              <a:off x="1270000" y="1270000"/>
              <a:ext cx="1173327" cy="1196151"/>
            </a:xfrm>
            <a:custGeom>
              <a:avLst/>
              <a:gdLst/>
              <a:ahLst/>
              <a:cxnLst/>
              <a:rect l="l" t="t" r="r" b="b"/>
              <a:pathLst>
                <a:path w="1173327" h="1196151">
                  <a:moveTo>
                    <a:pt x="1173327" y="486008"/>
                  </a:moveTo>
                  <a:cubicBezTo>
                    <a:pt x="1035988" y="817575"/>
                    <a:pt x="764775" y="1075555"/>
                    <a:pt x="426759" y="1196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9A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B125A01-2BB9-C733-D263-8FC559AC46A7}"/>
                </a:ext>
              </a:extLst>
            </p:cNvPr>
            <p:cNvSpPr/>
            <p:nvPr/>
          </p:nvSpPr>
          <p:spPr>
            <a:xfrm>
              <a:off x="-133584" y="328214"/>
              <a:ext cx="1889592" cy="2351554"/>
            </a:xfrm>
            <a:custGeom>
              <a:avLst/>
              <a:gdLst/>
              <a:ahLst/>
              <a:cxnLst/>
              <a:rect l="l" t="t" r="r" b="b"/>
              <a:pathLst>
                <a:path w="1889592" h="2351554">
                  <a:moveTo>
                    <a:pt x="1889592" y="2115113"/>
                  </a:moveTo>
                  <a:cubicBezTo>
                    <a:pt x="1318773" y="2351554"/>
                    <a:pt x="660620" y="2142886"/>
                    <a:pt x="330310" y="1620743"/>
                  </a:cubicBezTo>
                  <a:cubicBezTo>
                    <a:pt x="0" y="1098600"/>
                    <a:pt x="93389" y="414505"/>
                    <a:pt x="551563" y="0"/>
                  </a:cubicBezTo>
                  <a:lnTo>
                    <a:pt x="1403584" y="94178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A62970C-9FB5-D874-2409-4A08604F080E}"/>
                </a:ext>
              </a:extLst>
            </p:cNvPr>
            <p:cNvSpPr/>
            <p:nvPr/>
          </p:nvSpPr>
          <p:spPr>
            <a:xfrm>
              <a:off x="371974" y="0"/>
              <a:ext cx="898026" cy="1270000"/>
            </a:xfrm>
            <a:custGeom>
              <a:avLst/>
              <a:gdLst/>
              <a:ahLst/>
              <a:cxnLst/>
              <a:rect l="l" t="t" r="r" b="b"/>
              <a:pathLst>
                <a:path w="898026" h="1270000">
                  <a:moveTo>
                    <a:pt x="0" y="371974"/>
                  </a:moveTo>
                  <a:cubicBezTo>
                    <a:pt x="238140" y="133834"/>
                    <a:pt x="561118" y="34"/>
                    <a:pt x="897899" y="0"/>
                  </a:cubicBezTo>
                  <a:lnTo>
                    <a:pt x="898026" y="1270000"/>
                  </a:lnTo>
                  <a:close/>
                </a:path>
              </a:pathLst>
            </a:custGeom>
            <a:solidFill>
              <a:srgbClr val="375F00"/>
            </a:solidFill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855BED85-66F5-5721-7E45-E6435A210F41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3F03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3292489">
            <a:off x="16662683" y="180468"/>
            <a:ext cx="3765873" cy="3765873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1871429">
            <a:off x="16652357" y="9174812"/>
            <a:ext cx="2853197" cy="2853197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2107510">
            <a:off x="16867206" y="384990"/>
            <a:ext cx="3356827" cy="3356827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 rot="3528570">
            <a:off x="16807313" y="9329768"/>
            <a:ext cx="2543286" cy="2543286"/>
            <a:chOff x="0" y="0"/>
            <a:chExt cx="1913890" cy="19138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3292489">
            <a:off x="15888221" y="-2840850"/>
            <a:ext cx="2950441" cy="2950441"/>
            <a:chOff x="0" y="0"/>
            <a:chExt cx="1913890" cy="19138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0" name="Group 40"/>
          <p:cNvGrpSpPr/>
          <p:nvPr/>
        </p:nvGrpSpPr>
        <p:grpSpPr>
          <a:xfrm rot="2107510">
            <a:off x="16048458" y="-2680613"/>
            <a:ext cx="2629967" cy="2629967"/>
            <a:chOff x="0" y="0"/>
            <a:chExt cx="1913890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3292489">
            <a:off x="16596734" y="-1851884"/>
            <a:ext cx="3217398" cy="3217398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-1871429">
            <a:off x="17326098" y="7678670"/>
            <a:ext cx="2437648" cy="2437648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 rot="-3292489">
            <a:off x="16657775" y="-1862509"/>
            <a:ext cx="3217398" cy="3217398"/>
            <a:chOff x="0" y="0"/>
            <a:chExt cx="1913890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871429">
            <a:off x="17371684" y="7689875"/>
            <a:ext cx="2437648" cy="2437648"/>
            <a:chOff x="0" y="0"/>
            <a:chExt cx="1913890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2107510">
            <a:off x="16832511" y="-1687774"/>
            <a:ext cx="2867928" cy="2867928"/>
            <a:chOff x="0" y="0"/>
            <a:chExt cx="1913890" cy="191389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 rot="3528570">
            <a:off x="17504071" y="7822263"/>
            <a:ext cx="2172873" cy="2172873"/>
            <a:chOff x="0" y="0"/>
            <a:chExt cx="1913890" cy="191389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4E9E397-10B7-9DD4-1175-AA8AF68D8035}"/>
              </a:ext>
            </a:extLst>
          </p:cNvPr>
          <p:cNvSpPr txBox="1"/>
          <p:nvPr/>
        </p:nvSpPr>
        <p:spPr>
          <a:xfrm>
            <a:off x="3859795" y="236272"/>
            <a:ext cx="12611134" cy="335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TW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「情緒」</a:t>
            </a:r>
            <a:r>
              <a:rPr lang="zh-TW" altLang="zh-TW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受到某種刺激產生身心激動之狀態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>
              <a:lnSpc>
                <a:spcPct val="150000"/>
              </a:lnSpc>
            </a:pP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</a:t>
            </a:r>
            <a:r>
              <a:rPr lang="zh-TW" altLang="zh-TW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為學生情緒管理的楷模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>
              <a:lnSpc>
                <a:spcPct val="150000"/>
              </a:lnSpc>
            </a:pP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</a:t>
            </a:r>
            <a:r>
              <a:rPr lang="zh-TW" altLang="zh-TW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班級經營效能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佳</a:t>
            </a:r>
            <a:r>
              <a:rPr lang="zh-TW" altLang="zh-TW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321CA305-45E1-6CA8-1FFA-93098A17274C}"/>
              </a:ext>
            </a:extLst>
          </p:cNvPr>
          <p:cNvSpPr txBox="1"/>
          <p:nvPr/>
        </p:nvSpPr>
        <p:spPr>
          <a:xfrm>
            <a:off x="-314386" y="3932776"/>
            <a:ext cx="678145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情緒管理</a:t>
            </a: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509840A0-667D-8904-3687-7B0B2BF63A9F}"/>
              </a:ext>
            </a:extLst>
          </p:cNvPr>
          <p:cNvSpPr txBox="1"/>
          <p:nvPr/>
        </p:nvSpPr>
        <p:spPr>
          <a:xfrm>
            <a:off x="-1818138" y="2244262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特質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TextBox 2">
            <a:extLst>
              <a:ext uri="{FF2B5EF4-FFF2-40B4-BE49-F238E27FC236}">
                <a16:creationId xmlns:a16="http://schemas.microsoft.com/office/drawing/2014/main" id="{7CDB66CC-E069-BB48-217F-D84CB11F8D1F}"/>
              </a:ext>
            </a:extLst>
          </p:cNvPr>
          <p:cNvSpPr txBox="1"/>
          <p:nvPr/>
        </p:nvSpPr>
        <p:spPr>
          <a:xfrm>
            <a:off x="-1896648" y="5842134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</a:t>
            </a:r>
            <a:endParaRPr lang="zh-TW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TextBox 2">
            <a:extLst>
              <a:ext uri="{FF2B5EF4-FFF2-40B4-BE49-F238E27FC236}">
                <a16:creationId xmlns:a16="http://schemas.microsoft.com/office/drawing/2014/main" id="{D1DC8985-57B1-46EF-A96D-D000B85ED350}"/>
              </a:ext>
            </a:extLst>
          </p:cNvPr>
          <p:cNvSpPr txBox="1"/>
          <p:nvPr/>
        </p:nvSpPr>
        <p:spPr>
          <a:xfrm>
            <a:off x="-2568998" y="4102068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班級經營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  <a:endParaRPr lang="zh-TW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38C3204-C223-977B-448A-54BDC485E1AD}"/>
              </a:ext>
            </a:extLst>
          </p:cNvPr>
          <p:cNvSpPr txBox="1"/>
          <p:nvPr/>
        </p:nvSpPr>
        <p:spPr>
          <a:xfrm>
            <a:off x="4782268" y="2349784"/>
            <a:ext cx="11875770" cy="70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004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情緒管理</a:t>
            </a:r>
            <a:r>
              <a:rPr lang="zh-TW" altLang="zh-TW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知覺愈高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CE482C84-F5BE-6801-CCAB-AEBF6B1749EC}"/>
              </a:ext>
            </a:extLst>
          </p:cNvPr>
          <p:cNvSpPr/>
          <p:nvPr/>
        </p:nvSpPr>
        <p:spPr>
          <a:xfrm rot="13979995">
            <a:off x="9394720" y="1843685"/>
            <a:ext cx="532302" cy="862265"/>
          </a:xfrm>
          <a:prstGeom prst="downArrow">
            <a:avLst/>
          </a:prstGeom>
          <a:solidFill>
            <a:srgbClr val="707E00"/>
          </a:solidFill>
          <a:ln>
            <a:solidFill>
              <a:srgbClr val="37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箭號: 向下 58">
            <a:extLst>
              <a:ext uri="{FF2B5EF4-FFF2-40B4-BE49-F238E27FC236}">
                <a16:creationId xmlns:a16="http://schemas.microsoft.com/office/drawing/2014/main" id="{C088DE7B-59F7-CE44-149F-04D3B3A1E929}"/>
              </a:ext>
            </a:extLst>
          </p:cNvPr>
          <p:cNvSpPr/>
          <p:nvPr/>
        </p:nvSpPr>
        <p:spPr>
          <a:xfrm rot="17970505">
            <a:off x="9450686" y="2687370"/>
            <a:ext cx="529925" cy="862265"/>
          </a:xfrm>
          <a:prstGeom prst="downArrow">
            <a:avLst/>
          </a:prstGeom>
          <a:solidFill>
            <a:srgbClr val="707E00"/>
          </a:solidFill>
          <a:ln>
            <a:solidFill>
              <a:srgbClr val="37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C31571-6662-82E0-55A1-16CFD4C76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" t="29854" r="82735" b="42379"/>
          <a:stretch/>
        </p:blipFill>
        <p:spPr>
          <a:xfrm>
            <a:off x="6746622" y="3766140"/>
            <a:ext cx="2367663" cy="22489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C7EF9C-AFC0-D4F4-20BD-D9EBC5CDA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48" t="30404" r="2931" b="43315"/>
          <a:stretch/>
        </p:blipFill>
        <p:spPr>
          <a:xfrm>
            <a:off x="12100608" y="3873795"/>
            <a:ext cx="2964445" cy="21138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D89028-2F02-5E91-47FE-94CE7EA79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3" t="39615" r="48717" b="35901"/>
          <a:stretch/>
        </p:blipFill>
        <p:spPr>
          <a:xfrm>
            <a:off x="4494446" y="6990442"/>
            <a:ext cx="2834463" cy="21045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5F2921-B700-5D04-E5BD-0FB945AC01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7" t="50387" r="75744" b="21658"/>
          <a:stretch/>
        </p:blipFill>
        <p:spPr>
          <a:xfrm>
            <a:off x="10061963" y="6948106"/>
            <a:ext cx="2901419" cy="20449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E88525C4-9227-FDE4-0CA5-64C5E47AFB77}"/>
              </a:ext>
            </a:extLst>
          </p:cNvPr>
          <p:cNvSpPr txBox="1"/>
          <p:nvPr/>
        </p:nvSpPr>
        <p:spPr>
          <a:xfrm>
            <a:off x="3859795" y="6100021"/>
            <a:ext cx="151259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「情緒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覺察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3600" b="1" dirty="0">
                <a:solidFill>
                  <a:srgbClr val="375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「情緒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表達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「情緒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                          「情緒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055971" y="373259"/>
            <a:ext cx="10241605" cy="1574494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9" name="Group 9"/>
          <p:cNvGrpSpPr/>
          <p:nvPr/>
        </p:nvGrpSpPr>
        <p:grpSpPr>
          <a:xfrm>
            <a:off x="221577" y="171930"/>
            <a:ext cx="1977152" cy="19771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558546" y="124255"/>
            <a:ext cx="1977152" cy="19771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1443435" y="308630"/>
            <a:ext cx="15476445" cy="138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學生喜愛</a:t>
            </a:r>
            <a:r>
              <a:rPr lang="en-US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理想教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師人格特質</a:t>
            </a:r>
            <a:endParaRPr lang="en-US" sz="6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8549" y="4626598"/>
            <a:ext cx="3132296" cy="54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995" dirty="0">
                <a:solidFill>
                  <a:srgbClr val="FFB000"/>
                </a:solidFill>
                <a:latin typeface="Poppins ExtraBold"/>
              </a:rPr>
              <a:t>NO.</a:t>
            </a:r>
            <a:r>
              <a:rPr lang="en-US" sz="3995" dirty="0">
                <a:solidFill>
                  <a:srgbClr val="FF0000"/>
                </a:solidFill>
                <a:latin typeface="Poppins Extra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3961" y="4753914"/>
            <a:ext cx="3132296" cy="54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altLang="zh-TW" sz="3995" dirty="0">
                <a:solidFill>
                  <a:srgbClr val="FFB000"/>
                </a:solidFill>
                <a:latin typeface="Poppins ExtraBold"/>
              </a:rPr>
              <a:t>NO.</a:t>
            </a:r>
            <a:r>
              <a:rPr lang="en-US" sz="3995" dirty="0">
                <a:solidFill>
                  <a:srgbClr val="FFB000"/>
                </a:solidFill>
                <a:latin typeface="Poppins ExtraBold"/>
              </a:rPr>
              <a:t> </a:t>
            </a:r>
            <a:r>
              <a:rPr lang="en-US" sz="3995" dirty="0">
                <a:solidFill>
                  <a:srgbClr val="FF0000"/>
                </a:solidFill>
                <a:latin typeface="Poppins Extra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6131" y="4194224"/>
            <a:ext cx="3132296" cy="54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altLang="zh-TW" sz="3995" dirty="0">
                <a:solidFill>
                  <a:srgbClr val="FFB000"/>
                </a:solidFill>
                <a:latin typeface="Poppins ExtraBold"/>
              </a:rPr>
              <a:t>NO.</a:t>
            </a:r>
            <a:r>
              <a:rPr lang="en-US" sz="3995" dirty="0">
                <a:solidFill>
                  <a:srgbClr val="FFB000"/>
                </a:solidFill>
                <a:latin typeface="Poppins ExtraBold"/>
              </a:rPr>
              <a:t> </a:t>
            </a:r>
            <a:r>
              <a:rPr lang="en-US" sz="3995" dirty="0">
                <a:solidFill>
                  <a:srgbClr val="FF0000"/>
                </a:solidFill>
                <a:latin typeface="Poppins ExtraBold"/>
              </a:rPr>
              <a:t>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0" y="8914247"/>
            <a:ext cx="9144000" cy="285957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9144000" y="8914247"/>
            <a:ext cx="9144000" cy="285957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E8F6E1F-DEC0-2C1B-FC23-2A0FD15088C5}"/>
              </a:ext>
            </a:extLst>
          </p:cNvPr>
          <p:cNvSpPr txBox="1"/>
          <p:nvPr/>
        </p:nvSpPr>
        <p:spPr>
          <a:xfrm>
            <a:off x="-1219200" y="7899093"/>
            <a:ext cx="19305781" cy="165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「溝通能力」                      「耐心」               「堅決且公正」                  「智慧」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730C566-4E4B-0BB5-C545-2775D109A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0" t="25849" r="70804" b="51075"/>
          <a:stretch/>
        </p:blipFill>
        <p:spPr>
          <a:xfrm>
            <a:off x="748476" y="5602984"/>
            <a:ext cx="3132296" cy="16525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F9C1F72-4161-0599-D6FE-20F9D624B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" t="57597" r="83968" b="16170"/>
          <a:stretch/>
        </p:blipFill>
        <p:spPr>
          <a:xfrm>
            <a:off x="9835415" y="5143500"/>
            <a:ext cx="2366249" cy="2291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4DBAC63F-FF94-48DD-61E9-A907C3138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" t="52896" r="84101" b="24168"/>
          <a:stretch/>
        </p:blipFill>
        <p:spPr>
          <a:xfrm>
            <a:off x="5538823" y="5622765"/>
            <a:ext cx="2638541" cy="2345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75AC32-B77F-C58B-1132-FB8CF7344C7D}"/>
              </a:ext>
            </a:extLst>
          </p:cNvPr>
          <p:cNvSpPr txBox="1"/>
          <p:nvPr/>
        </p:nvSpPr>
        <p:spPr>
          <a:xfrm>
            <a:off x="228471" y="2371722"/>
            <a:ext cx="17085657" cy="1825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4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「</a:t>
            </a:r>
            <a:r>
              <a:rPr lang="zh-TW" altLang="en-US" sz="40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</a:t>
            </a:r>
            <a:r>
              <a:rPr lang="zh-TW" altLang="zh-TW" sz="4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指個體對環境適應顯示的獨特個性，</a:t>
            </a: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內在思想</a:t>
            </a:r>
            <a:r>
              <a:rPr lang="zh-TW" altLang="en-US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表現於</a:t>
            </a: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外在行為</a:t>
            </a:r>
            <a:r>
              <a:rPr lang="zh-TW" altLang="en-US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0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3B2AF63-00BA-D3D8-435C-F792B626B1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411" b="50911" l="78258" r="84553">
                        <a14:foregroundMark x1="79283" y1="44141" x2="79283" y2="44141"/>
                        <a14:foregroundMark x1="84334" y1="44792" x2="84334" y2="44792"/>
                        <a14:foregroundMark x1="84553" y1="45833" x2="84553" y2="45833"/>
                      </a14:backgroundRemoval>
                    </a14:imgEffect>
                  </a14:imgLayer>
                </a14:imgProps>
              </a:ext>
            </a:extLst>
          </a:blip>
          <a:srcRect l="77510" t="36868" r="14751" b="47430"/>
          <a:stretch/>
        </p:blipFill>
        <p:spPr>
          <a:xfrm>
            <a:off x="14350900" y="5027611"/>
            <a:ext cx="2338469" cy="22708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882063E6-A998-75B3-75E5-9464A3B6148A}"/>
                  </a:ext>
                </a:extLst>
              </p14:cNvPr>
              <p14:cNvContentPartPr/>
              <p14:nvPr/>
            </p14:nvContentPartPr>
            <p14:xfrm>
              <a:off x="-252360" y="1156140"/>
              <a:ext cx="18360" cy="93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882063E6-A998-75B3-75E5-9464A3B614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61360" y="1147500"/>
                <a:ext cx="36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乘號 5">
            <a:extLst>
              <a:ext uri="{FF2B5EF4-FFF2-40B4-BE49-F238E27FC236}">
                <a16:creationId xmlns:a16="http://schemas.microsoft.com/office/drawing/2014/main" id="{D835AB74-5138-B7F5-9EB6-276DCFA949A0}"/>
              </a:ext>
            </a:extLst>
          </p:cNvPr>
          <p:cNvSpPr/>
          <p:nvPr/>
        </p:nvSpPr>
        <p:spPr>
          <a:xfrm>
            <a:off x="14566665" y="3921540"/>
            <a:ext cx="2122704" cy="19014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 rot="-3292489">
            <a:off x="17747690" y="174870"/>
            <a:ext cx="3765873" cy="3765873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1871429">
            <a:off x="16861401" y="9331152"/>
            <a:ext cx="2853197" cy="2853197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2107510">
            <a:off x="16867206" y="384990"/>
            <a:ext cx="3356827" cy="3356827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 rot="3528570">
            <a:off x="16807313" y="9329768"/>
            <a:ext cx="2543286" cy="2543286"/>
            <a:chOff x="0" y="0"/>
            <a:chExt cx="1913890" cy="19138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3292489">
            <a:off x="15888221" y="-2840850"/>
            <a:ext cx="2950441" cy="2950441"/>
            <a:chOff x="0" y="0"/>
            <a:chExt cx="1913890" cy="19138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0" name="Group 40"/>
          <p:cNvGrpSpPr/>
          <p:nvPr/>
        </p:nvGrpSpPr>
        <p:grpSpPr>
          <a:xfrm rot="2107510">
            <a:off x="16048458" y="-2680613"/>
            <a:ext cx="2629967" cy="2629967"/>
            <a:chOff x="0" y="0"/>
            <a:chExt cx="1913890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3292489">
            <a:off x="16596734" y="-1851884"/>
            <a:ext cx="3217398" cy="3217398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-1871429">
            <a:off x="17875614" y="6060800"/>
            <a:ext cx="2437648" cy="2437648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 rot="-3292489">
            <a:off x="16657775" y="-1862509"/>
            <a:ext cx="3217398" cy="3217398"/>
            <a:chOff x="0" y="0"/>
            <a:chExt cx="1913890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871429">
            <a:off x="17536543" y="5928734"/>
            <a:ext cx="2437648" cy="2437648"/>
            <a:chOff x="0" y="0"/>
            <a:chExt cx="1913890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2107510">
            <a:off x="16832511" y="-1687774"/>
            <a:ext cx="2867928" cy="2867928"/>
            <a:chOff x="0" y="0"/>
            <a:chExt cx="1913890" cy="191389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 rot="3528570">
            <a:off x="17773469" y="6132040"/>
            <a:ext cx="2172873" cy="2172873"/>
            <a:chOff x="0" y="0"/>
            <a:chExt cx="1913890" cy="191389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9">
            <a:extLst>
              <a:ext uri="{FF2B5EF4-FFF2-40B4-BE49-F238E27FC236}">
                <a16:creationId xmlns:a16="http://schemas.microsoft.com/office/drawing/2014/main" id="{1FDCFD5E-DDBA-3014-9606-2E277A0FC8A7}"/>
              </a:ext>
            </a:extLst>
          </p:cNvPr>
          <p:cNvGrpSpPr>
            <a:grpSpLocks noChangeAspect="1"/>
          </p:cNvGrpSpPr>
          <p:nvPr/>
        </p:nvGrpSpPr>
        <p:grpSpPr>
          <a:xfrm rot="12915989">
            <a:off x="-910871" y="2352740"/>
            <a:ext cx="5702141" cy="5581518"/>
            <a:chOff x="-133584" y="0"/>
            <a:chExt cx="2737681" cy="2679768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C207A7E2-AC77-4725-6B88-6D3FA24C8236}"/>
                </a:ext>
              </a:extLst>
            </p:cNvPr>
            <p:cNvSpPr/>
            <p:nvPr/>
          </p:nvSpPr>
          <p:spPr>
            <a:xfrm>
              <a:off x="1270000" y="0"/>
              <a:ext cx="1334097" cy="1814043"/>
            </a:xfrm>
            <a:custGeom>
              <a:avLst/>
              <a:gdLst/>
              <a:ahLst/>
              <a:cxnLst/>
              <a:rect l="l" t="t" r="r" b="b"/>
              <a:pathLst>
                <a:path w="1334097" h="1814043">
                  <a:moveTo>
                    <a:pt x="0" y="0"/>
                  </a:moveTo>
                  <a:cubicBezTo>
                    <a:pt x="435423" y="0"/>
                    <a:pt x="840492" y="223068"/>
                    <a:pt x="1073274" y="591043"/>
                  </a:cubicBezTo>
                  <a:cubicBezTo>
                    <a:pt x="1306057" y="959018"/>
                    <a:pt x="1334097" y="1420595"/>
                    <a:pt x="1147570" y="1814043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085C8822-D8F8-4719-78B7-067D190C7C29}"/>
                </a:ext>
              </a:extLst>
            </p:cNvPr>
            <p:cNvSpPr/>
            <p:nvPr/>
          </p:nvSpPr>
          <p:spPr>
            <a:xfrm>
              <a:off x="1270000" y="1270000"/>
              <a:ext cx="1173327" cy="1196151"/>
            </a:xfrm>
            <a:custGeom>
              <a:avLst/>
              <a:gdLst/>
              <a:ahLst/>
              <a:cxnLst/>
              <a:rect l="l" t="t" r="r" b="b"/>
              <a:pathLst>
                <a:path w="1173327" h="1196151">
                  <a:moveTo>
                    <a:pt x="1173327" y="486008"/>
                  </a:moveTo>
                  <a:cubicBezTo>
                    <a:pt x="1035988" y="817575"/>
                    <a:pt x="764775" y="1075555"/>
                    <a:pt x="426759" y="1196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9A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78821368-C94E-A681-3677-FD38CC2E4973}"/>
                </a:ext>
              </a:extLst>
            </p:cNvPr>
            <p:cNvSpPr/>
            <p:nvPr/>
          </p:nvSpPr>
          <p:spPr>
            <a:xfrm>
              <a:off x="-133584" y="328214"/>
              <a:ext cx="1889592" cy="2351554"/>
            </a:xfrm>
            <a:custGeom>
              <a:avLst/>
              <a:gdLst/>
              <a:ahLst/>
              <a:cxnLst/>
              <a:rect l="l" t="t" r="r" b="b"/>
              <a:pathLst>
                <a:path w="1889592" h="2351554">
                  <a:moveTo>
                    <a:pt x="1889592" y="2115113"/>
                  </a:moveTo>
                  <a:cubicBezTo>
                    <a:pt x="1318773" y="2351554"/>
                    <a:pt x="660620" y="2142886"/>
                    <a:pt x="330310" y="1620743"/>
                  </a:cubicBezTo>
                  <a:cubicBezTo>
                    <a:pt x="0" y="1098600"/>
                    <a:pt x="93389" y="414505"/>
                    <a:pt x="551563" y="0"/>
                  </a:cubicBezTo>
                  <a:lnTo>
                    <a:pt x="1403584" y="941786"/>
                  </a:lnTo>
                  <a:close/>
                </a:path>
              </a:pathLst>
            </a:custGeom>
            <a:solidFill>
              <a:srgbClr val="707E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2D906994-0EA9-D98C-F724-DE214F21F08F}"/>
                </a:ext>
              </a:extLst>
            </p:cNvPr>
            <p:cNvSpPr/>
            <p:nvPr/>
          </p:nvSpPr>
          <p:spPr>
            <a:xfrm>
              <a:off x="371974" y="0"/>
              <a:ext cx="898026" cy="1270000"/>
            </a:xfrm>
            <a:custGeom>
              <a:avLst/>
              <a:gdLst/>
              <a:ahLst/>
              <a:cxnLst/>
              <a:rect l="l" t="t" r="r" b="b"/>
              <a:pathLst>
                <a:path w="898026" h="1270000">
                  <a:moveTo>
                    <a:pt x="0" y="371974"/>
                  </a:moveTo>
                  <a:cubicBezTo>
                    <a:pt x="238140" y="133834"/>
                    <a:pt x="561118" y="34"/>
                    <a:pt x="897899" y="0"/>
                  </a:cubicBezTo>
                  <a:lnTo>
                    <a:pt x="898026" y="1270000"/>
                  </a:lnTo>
                  <a:close/>
                </a:path>
              </a:pathLst>
            </a:custGeom>
            <a:solidFill>
              <a:srgbClr val="375F00"/>
            </a:solidFill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88F7AD9E-6B60-6C53-4316-06A1B2E70693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3F03"/>
            </a:solidFill>
          </p:spPr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24A3B6D4-200C-D5D1-50BB-AA4B6D421B00}"/>
              </a:ext>
            </a:extLst>
          </p:cNvPr>
          <p:cNvSpPr txBox="1"/>
          <p:nvPr/>
        </p:nvSpPr>
        <p:spPr>
          <a:xfrm>
            <a:off x="-198269" y="4781955"/>
            <a:ext cx="678145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班級經營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  <a:endParaRPr lang="zh-TW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E71373B3-E98D-0B5F-4CB8-9F64F3998F09}"/>
              </a:ext>
            </a:extLst>
          </p:cNvPr>
          <p:cNvSpPr txBox="1"/>
          <p:nvPr/>
        </p:nvSpPr>
        <p:spPr>
          <a:xfrm>
            <a:off x="-1831343" y="2761963"/>
            <a:ext cx="6781458" cy="135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4EAEF0EF-3ED8-9221-8BFE-05A38E7A4EBC}"/>
              </a:ext>
            </a:extLst>
          </p:cNvPr>
          <p:cNvSpPr txBox="1"/>
          <p:nvPr/>
        </p:nvSpPr>
        <p:spPr>
          <a:xfrm>
            <a:off x="-2743200" y="4464427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特質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TextBox 2">
            <a:extLst>
              <a:ext uri="{FF2B5EF4-FFF2-40B4-BE49-F238E27FC236}">
                <a16:creationId xmlns:a16="http://schemas.microsoft.com/office/drawing/2014/main" id="{47823887-0E1C-D941-4731-C2062E1549B5}"/>
              </a:ext>
            </a:extLst>
          </p:cNvPr>
          <p:cNvSpPr txBox="1"/>
          <p:nvPr/>
        </p:nvSpPr>
        <p:spPr>
          <a:xfrm>
            <a:off x="-1864468" y="6224858"/>
            <a:ext cx="6781458" cy="135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</a:t>
            </a:r>
            <a:endParaRPr lang="zh-TW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E038D3-A411-70B0-903F-AC4225A39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40" t="45056" r="4762" b="30209"/>
          <a:stretch/>
        </p:blipFill>
        <p:spPr>
          <a:xfrm>
            <a:off x="5036241" y="1357861"/>
            <a:ext cx="1983976" cy="19431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9DC59F-F943-7B0E-6EBA-5AC33D095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73" b="69010" l="9224" r="26135">
                        <a14:foregroundMark x1="19985" y1="55990" x2="15007" y2="57682"/>
                        <a14:foregroundMark x1="15007" y1="57682" x2="13543" y2="47266"/>
                        <a14:foregroundMark x1="13543" y1="47266" x2="17423" y2="60677"/>
                        <a14:foregroundMark x1="17423" y1="60677" x2="13397" y2="64974"/>
                        <a14:foregroundMark x1="13397" y1="64974" x2="13470" y2="64714"/>
                        <a14:foregroundMark x1="18741" y1="66536" x2="13543" y2="63021"/>
                        <a14:foregroundMark x1="13543" y1="63021" x2="18375" y2="57161"/>
                        <a14:foregroundMark x1="18375" y1="57161" x2="9810" y2="66927"/>
                        <a14:foregroundMark x1="9810" y1="66927" x2="9444" y2="63802"/>
                        <a14:foregroundMark x1="16618" y1="52865" x2="10761" y2="53776"/>
                        <a14:foregroundMark x1="10761" y1="53776" x2="16837" y2="52604"/>
                        <a14:foregroundMark x1="16837" y1="52604" x2="16471" y2="62760"/>
                        <a14:foregroundMark x1="16471" y1="62760" x2="9370" y2="61068"/>
                        <a14:foregroundMark x1="9370" y1="61068" x2="16179" y2="61979"/>
                        <a14:foregroundMark x1="16179" y1="61979" x2="16179" y2="55078"/>
                        <a14:foregroundMark x1="16179" y1="55078" x2="14056" y2="63932"/>
                        <a14:foregroundMark x1="14056" y1="63932" x2="16325" y2="54688"/>
                        <a14:foregroundMark x1="16325" y1="54688" x2="11347" y2="55990"/>
                        <a14:foregroundMark x1="10615" y1="49349" x2="10322" y2="67448"/>
                        <a14:foregroundMark x1="13982" y1="50651" x2="14348" y2="69010"/>
                        <a14:foregroundMark x1="15886" y1="50000" x2="17496" y2="67839"/>
                        <a14:foregroundMark x1="18887" y1="51563" x2="19253" y2="65625"/>
                        <a14:foregroundMark x1="10835" y1="49089" x2="18887" y2="49089"/>
                        <a14:foregroundMark x1="10981" y1="46224" x2="19619" y2="49089"/>
                        <a14:foregroundMark x1="19253" y1="49089" x2="21376" y2="66536"/>
                        <a14:foregroundMark x1="10981" y1="69010" x2="19766" y2="68490"/>
                        <a14:foregroundMark x1="15373" y1="64974" x2="15373" y2="64974"/>
                        <a14:foregroundMark x1="14129" y1="64974" x2="14129" y2="64974"/>
                        <a14:foregroundMark x1="13250" y1="64323" x2="13250" y2="64323"/>
                        <a14:foregroundMark x1="13250" y1="64063" x2="13250" y2="64063"/>
                        <a14:foregroundMark x1="12958" y1="60677" x2="12958" y2="59375"/>
                        <a14:foregroundMark x1="12958" y1="58464" x2="13470" y2="57161"/>
                        <a14:foregroundMark x1="15739" y1="54036" x2="15739" y2="54036"/>
                        <a14:foregroundMark x1="15739" y1="53385" x2="15739" y2="53385"/>
                        <a14:foregroundMark x1="15593" y1="52214" x2="15593" y2="52214"/>
                        <a14:foregroundMark x1="15007" y1="52214" x2="14129" y2="52865"/>
                        <a14:foregroundMark x1="13836" y1="54427" x2="13836" y2="55990"/>
                        <a14:foregroundMark x1="14348" y1="59115" x2="16252" y2="63411"/>
                        <a14:foregroundMark x1="16252" y1="52865" x2="16252" y2="52865"/>
                      </a14:backgroundRemoval>
                    </a14:imgEffect>
                  </a14:imgLayer>
                </a14:imgProps>
              </a:ext>
            </a:extLst>
          </a:blip>
          <a:srcRect l="7373" t="43038" r="77610" b="29167"/>
          <a:stretch/>
        </p:blipFill>
        <p:spPr>
          <a:xfrm>
            <a:off x="6080554" y="4616424"/>
            <a:ext cx="2199191" cy="22885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8C97B4-DAE5-8D38-0F49-122353A349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349" b="74349" l="27526" r="46999">
                        <a14:foregroundMark x1="38873" y1="65104" x2="35505" y2="70443"/>
                        <a14:foregroundMark x1="38873" y1="71354" x2="38873" y2="71354"/>
                        <a14:foregroundMark x1="40630" y1="67318" x2="40630" y2="67318"/>
                        <a14:foregroundMark x1="40996" y1="65104" x2="40996" y2="65104"/>
                        <a14:foregroundMark x1="40996" y1="65104" x2="39531" y2="66667"/>
                        <a14:foregroundMark x1="39531" y1="66667" x2="39531" y2="66667"/>
                        <a14:foregroundMark x1="38653" y1="67839" x2="38653" y2="67839"/>
                        <a14:foregroundMark x1="35359" y1="71354" x2="34480" y2="72005"/>
                        <a14:foregroundMark x1="33089" y1="72005" x2="33748" y2="70703"/>
                        <a14:foregroundMark x1="39019" y1="59115" x2="39019" y2="59115"/>
                        <a14:foregroundMark x1="36750" y1="54818" x2="36750" y2="54818"/>
                        <a14:foregroundMark x1="36750" y1="54818" x2="36750" y2="54818"/>
                        <a14:foregroundMark x1="37116" y1="56641" x2="37116" y2="59115"/>
                        <a14:foregroundMark x1="37116" y1="62891" x2="37262" y2="68490"/>
                        <a14:foregroundMark x1="37262" y1="68490" x2="37262" y2="68490"/>
                        <a14:foregroundMark x1="36237" y1="70964" x2="36237" y2="70964"/>
                        <a14:foregroundMark x1="36603" y1="72266" x2="40776" y2="72526"/>
                        <a14:foregroundMark x1="29429" y1="67057" x2="29795" y2="64193"/>
                        <a14:foregroundMark x1="32284" y1="52734" x2="32284" y2="52734"/>
                        <a14:foregroundMark x1="42606" y1="52734" x2="42606" y2="52734"/>
                        <a14:foregroundMark x1="46999" y1="63281" x2="46999" y2="63281"/>
                        <a14:foregroundMark x1="43119" y1="50521" x2="43119" y2="50521"/>
                        <a14:foregroundMark x1="42606" y1="49609" x2="42606" y2="49609"/>
                        <a14:foregroundMark x1="42606" y1="49609" x2="42606" y2="53646"/>
                        <a14:foregroundMark x1="39971" y1="66406" x2="39971" y2="66406"/>
                        <a14:foregroundMark x1="39971" y1="66406" x2="39971" y2="66406"/>
                        <a14:foregroundMark x1="39971" y1="65234" x2="40849" y2="74609"/>
                        <a14:foregroundMark x1="28551" y1="65495" x2="28551" y2="65495"/>
                        <a14:foregroundMark x1="28404" y1="65495" x2="27526" y2="65495"/>
                        <a14:foregroundMark x1="31186" y1="52344" x2="31186" y2="52344"/>
                        <a14:foregroundMark x1="31186" y1="50781" x2="31186" y2="50781"/>
                      </a14:backgroundRemoval>
                    </a14:imgEffect>
                  </a14:imgLayer>
                </a14:imgProps>
              </a:ext>
            </a:extLst>
          </a:blip>
          <a:srcRect l="27180" t="48259" r="51757" b="27083"/>
          <a:stretch/>
        </p:blipFill>
        <p:spPr>
          <a:xfrm>
            <a:off x="5797305" y="8210424"/>
            <a:ext cx="2445824" cy="16097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4FAB7CF3-B714-69F8-2EE9-75933863093B}"/>
              </a:ext>
            </a:extLst>
          </p:cNvPr>
          <p:cNvSpPr txBox="1"/>
          <p:nvPr/>
        </p:nvSpPr>
        <p:spPr>
          <a:xfrm>
            <a:off x="3978592" y="190258"/>
            <a:ext cx="13195263" cy="276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</a:t>
            </a: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四者特質</a:t>
            </a:r>
            <a:r>
              <a:rPr lang="en-US" altLang="zh-TW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嚴謹自律、和善、開放、外向與班級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經營效能達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正相關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；神經質人格特質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負相關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65" name="左大括弧 64">
            <a:extLst>
              <a:ext uri="{FF2B5EF4-FFF2-40B4-BE49-F238E27FC236}">
                <a16:creationId xmlns:a16="http://schemas.microsoft.com/office/drawing/2014/main" id="{B72C210D-EFB7-6D72-CC8B-2F6B2F54292B}"/>
              </a:ext>
            </a:extLst>
          </p:cNvPr>
          <p:cNvSpPr/>
          <p:nvPr/>
        </p:nvSpPr>
        <p:spPr>
          <a:xfrm>
            <a:off x="4169577" y="2597107"/>
            <a:ext cx="933275" cy="5606842"/>
          </a:xfrm>
          <a:prstGeom prst="leftBrace">
            <a:avLst/>
          </a:prstGeom>
          <a:noFill/>
          <a:ln w="76200">
            <a:solidFill>
              <a:srgbClr val="707E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A430E76-3872-FD0D-D905-F7D403B6C3FB}"/>
              </a:ext>
            </a:extLst>
          </p:cNvPr>
          <p:cNvSpPr txBox="1"/>
          <p:nvPr/>
        </p:nvSpPr>
        <p:spPr>
          <a:xfrm>
            <a:off x="8763000" y="4873692"/>
            <a:ext cx="9008885" cy="165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班級經營效能有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極高相關性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，隨學生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增而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升高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，受教師情緒管理的影響愈明顯。</a:t>
            </a:r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C690F14E-C304-D0DE-08D9-ABD480E235B8}"/>
              </a:ext>
            </a:extLst>
          </p:cNvPr>
          <p:cNvSpPr txBox="1"/>
          <p:nvPr/>
        </p:nvSpPr>
        <p:spPr>
          <a:xfrm>
            <a:off x="3903202" y="3806209"/>
            <a:ext cx="6781458" cy="66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r>
              <a:rPr lang="zh-TW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情緒管理</a:t>
            </a: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zh-TW" sz="44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B6AF7DA5-5F9A-B628-26CC-E4E85F3B1302}"/>
              </a:ext>
            </a:extLst>
          </p:cNvPr>
          <p:cNvSpPr txBox="1"/>
          <p:nvPr/>
        </p:nvSpPr>
        <p:spPr>
          <a:xfrm>
            <a:off x="3629488" y="7428819"/>
            <a:ext cx="6781458" cy="668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領導行為</a:t>
            </a:r>
            <a:r>
              <a:rPr lang="en-US" altLang="zh-TW" sz="44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zh-TW" sz="44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6DB5DEB-A417-6F98-052D-3143575D18FC}"/>
              </a:ext>
            </a:extLst>
          </p:cNvPr>
          <p:cNvSpPr txBox="1"/>
          <p:nvPr/>
        </p:nvSpPr>
        <p:spPr>
          <a:xfrm>
            <a:off x="8468571" y="7738173"/>
            <a:ext cx="9944223" cy="165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不因年齡或就學階段而不同，教師善用領導行為於班級經營，大幅提升班級效能呈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極高相關性</a:t>
            </a:r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032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7" y="8949098"/>
            <a:ext cx="3818300" cy="381830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7"/>
            <a:ext cx="3818300" cy="381830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7" y="9156469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8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9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9" y="9080846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7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7" y="9243314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6" y="7457776"/>
            <a:ext cx="3262190" cy="3262190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1"/>
            <a:ext cx="3262190" cy="3262190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90" y="7498204"/>
            <a:ext cx="3262190" cy="3262190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6"/>
            <a:ext cx="3262190" cy="3262190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8" y="7675372"/>
            <a:ext cx="2907854" cy="2907854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4"/>
            <a:ext cx="2907854" cy="2907854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4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6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875399" y="3168249"/>
            <a:ext cx="13411784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030883" y="3169881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308031" y="3174647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21861" y="1181326"/>
            <a:ext cx="2437322" cy="1839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4"/>
              </a:lnSpc>
            </a:pPr>
            <a:r>
              <a:rPr lang="en-US" sz="10773" dirty="0">
                <a:solidFill>
                  <a:srgbClr val="002729"/>
                </a:solidFill>
                <a:latin typeface="Poppins ExtraBold"/>
              </a:rPr>
              <a:t>02</a:t>
            </a:r>
            <a:r>
              <a:rPr lang="en-US" altLang="zh-TW" sz="10773" dirty="0">
                <a:solidFill>
                  <a:srgbClr val="002729"/>
                </a:solidFill>
                <a:latin typeface="Poppins ExtraBold"/>
              </a:rPr>
              <a:t>.</a:t>
            </a:r>
            <a:endParaRPr lang="en-US" sz="10773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07326" y="3237197"/>
            <a:ext cx="11189369" cy="1569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600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教師知識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0" name="Picture 6" descr="書卡通】素材推薦：41款可愛的書本卡通下載- 天天瘋後製-Crazy-Tutoria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930" b="86306" l="11917" r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47606" r="69233" b="12158"/>
          <a:stretch/>
        </p:blipFill>
        <p:spPr bwMode="auto">
          <a:xfrm>
            <a:off x="4227146" y="6676845"/>
            <a:ext cx="3260784" cy="361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書卡通】素材推薦：41款可愛的書本卡通下載- 天天瘋後製-Crazy-Tutoria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67" b="90287" l="32000" r="51750">
                        <a14:foregroundMark x1="34750" y1="79777" x2="37833" y2="87898"/>
                        <a14:foregroundMark x1="34500" y1="77707" x2="38333" y2="83599"/>
                        <a14:foregroundMark x1="48833" y1="71178" x2="43583" y2="79299"/>
                        <a14:foregroundMark x1="39750" y1="71178" x2="43250" y2="76115"/>
                        <a14:foregroundMark x1="41500" y1="70064" x2="42250" y2="76433"/>
                        <a14:foregroundMark x1="49167" y1="54459" x2="49167" y2="58599"/>
                        <a14:foregroundMark x1="37667" y1="56369" x2="37750" y2="65127"/>
                        <a14:foregroundMark x1="35000" y1="60828" x2="34583" y2="65605"/>
                        <a14:foregroundMark x1="48583" y1="69108" x2="46167" y2="79777"/>
                        <a14:foregroundMark x1="38583" y1="78981" x2="36833" y2="86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1" t="48625" r="47475" b="8544"/>
          <a:stretch/>
        </p:blipFill>
        <p:spPr bwMode="auto">
          <a:xfrm>
            <a:off x="10426914" y="5633968"/>
            <a:ext cx="3674853" cy="38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3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8" y="4867348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6" y="148730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3" y="5166733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1" y="448115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5" cy="4318925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8" y="5987459"/>
            <a:ext cx="4318925" cy="4318925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3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8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4" y="1856968"/>
            <a:ext cx="4709702" cy="4709702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3" y="3961981"/>
            <a:ext cx="4709702" cy="4709702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2" y="1856968"/>
            <a:ext cx="4709702" cy="4709702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81"/>
            <a:ext cx="4709702" cy="4709702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2" y="2112748"/>
            <a:ext cx="4198139" cy="419813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2"/>
            <a:ext cx="4198139" cy="419813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3883280" y="1220829"/>
            <a:ext cx="10521441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4"/>
              </a:lnSpc>
            </a:pPr>
            <a:r>
              <a:rPr lang="zh-TW" altLang="zh-TW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r>
              <a:rPr lang="zh-TW" altLang="en-US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師知識</a:t>
            </a:r>
            <a:endParaRPr lang="zh-TW" altLang="zh-TW" sz="6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281300" y="2502527"/>
            <a:ext cx="10521441" cy="116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4"/>
              </a:lnSpc>
            </a:pPr>
            <a:r>
              <a:rPr lang="en-US" sz="5400" dirty="0">
                <a:solidFill>
                  <a:srgbClr val="FFB000"/>
                </a:solidFill>
                <a:latin typeface="Poppins ExtraBold"/>
              </a:rPr>
              <a:t> </a:t>
            </a:r>
          </a:p>
        </p:txBody>
      </p:sp>
      <p:sp>
        <p:nvSpPr>
          <p:cNvPr id="32" name="AutoShape 32"/>
          <p:cNvSpPr/>
          <p:nvPr/>
        </p:nvSpPr>
        <p:spPr>
          <a:xfrm>
            <a:off x="4235154" y="3045458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E2B0EDCE-F680-767A-A71D-3BB21F01F84C}"/>
              </a:ext>
            </a:extLst>
          </p:cNvPr>
          <p:cNvSpPr/>
          <p:nvPr/>
        </p:nvSpPr>
        <p:spPr>
          <a:xfrm>
            <a:off x="4213695" y="5045308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42" name="AutoShape 32">
            <a:extLst>
              <a:ext uri="{FF2B5EF4-FFF2-40B4-BE49-F238E27FC236}">
                <a16:creationId xmlns:a16="http://schemas.microsoft.com/office/drawing/2014/main" id="{552E5B6F-0C5E-3733-347A-98446B4D5771}"/>
              </a:ext>
            </a:extLst>
          </p:cNvPr>
          <p:cNvSpPr/>
          <p:nvPr/>
        </p:nvSpPr>
        <p:spPr>
          <a:xfrm>
            <a:off x="4228509" y="7163326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1D66EF9-8429-1AAD-A4B1-A7D8080493E7}"/>
              </a:ext>
            </a:extLst>
          </p:cNvPr>
          <p:cNvSpPr txBox="1"/>
          <p:nvPr/>
        </p:nvSpPr>
        <p:spPr>
          <a:xfrm>
            <a:off x="2063891" y="3234598"/>
            <a:ext cx="1419726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1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一、教師知識來源</a:t>
            </a:r>
            <a:endParaRPr lang="en-US" altLang="zh-TW" sz="4001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91974F1-40D2-9A70-2464-8882FB637F28}"/>
              </a:ext>
            </a:extLst>
          </p:cNvPr>
          <p:cNvSpPr txBox="1"/>
          <p:nvPr/>
        </p:nvSpPr>
        <p:spPr>
          <a:xfrm>
            <a:off x="2059435" y="5363723"/>
            <a:ext cx="14197262" cy="182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1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二、教師知識發展</a:t>
            </a:r>
            <a:endParaRPr lang="en-US" altLang="zh-TW" sz="4001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zh-TW" altLang="en-US" sz="4001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BDB18FB-4C00-FA33-FED3-5BE1B0FFAF01}"/>
              </a:ext>
            </a:extLst>
          </p:cNvPr>
          <p:cNvSpPr txBox="1"/>
          <p:nvPr/>
        </p:nvSpPr>
        <p:spPr>
          <a:xfrm>
            <a:off x="2098721" y="7566902"/>
            <a:ext cx="14197262" cy="70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1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三、教師知識類別</a:t>
            </a:r>
          </a:p>
        </p:txBody>
      </p:sp>
    </p:spTree>
    <p:extLst>
      <p:ext uri="{BB962C8B-B14F-4D97-AF65-F5344CB8AC3E}">
        <p14:creationId xmlns:p14="http://schemas.microsoft.com/office/powerpoint/2010/main" val="406000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30" y="8702723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5" y="9002108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5" cy="431892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1" y="4978749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9" y="6549664"/>
            <a:ext cx="4709702" cy="4709702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9" y="6608032"/>
            <a:ext cx="4709702" cy="4709702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3"/>
            <a:ext cx="4198139" cy="4198139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45325" y="368097"/>
            <a:ext cx="111452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知識來源</a:t>
            </a:r>
            <a:endParaRPr lang="zh-TW" altLang="zh-TW" sz="6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90000" y="-992771"/>
            <a:ext cx="4042941" cy="404294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628952" y="18903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學科領域裡的學術研究</a:t>
            </a:r>
            <a:endParaRPr lang="zh-TW" altLang="en-US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721739" y="1783028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6" b="97884" l="9738" r="89888">
                        <a14:foregroundMark x1="35581" y1="33862" x2="52434" y2="26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48" y="1875341"/>
            <a:ext cx="1020794" cy="72258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628952" y="2612972"/>
            <a:ext cx="12391848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包括</a:t>
            </a:r>
            <a:r>
              <a:rPr lang="zh-TW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研究成果</a:t>
            </a:r>
            <a:r>
              <a:rPr lang="zh-TW" altLang="zh-TW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zh-TW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文獻累積</a:t>
            </a:r>
            <a:r>
              <a:rPr lang="zh-TW" altLang="zh-TW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，即知識本質的哲學性與歷史性之探討。</a:t>
            </a:r>
            <a:endParaRPr lang="zh-TW" altLang="en-US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72164" y="394897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教學媒體與教育團體</a:t>
            </a:r>
            <a:endParaRPr lang="zh-TW" altLang="en-US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4948" y="3844234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22" name="矩形 21"/>
          <p:cNvSpPr/>
          <p:nvPr/>
        </p:nvSpPr>
        <p:spPr>
          <a:xfrm>
            <a:off x="1572160" y="4658751"/>
            <a:ext cx="12448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前者係指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課程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教材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、和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教具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等；後者如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教育機構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教師專業團體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1572164" y="6010180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正式的教育學術研究</a:t>
            </a:r>
          </a:p>
        </p:txBody>
      </p:sp>
      <p:sp>
        <p:nvSpPr>
          <p:cNvPr id="34" name="橢圓 33"/>
          <p:cNvSpPr/>
          <p:nvPr/>
        </p:nvSpPr>
        <p:spPr>
          <a:xfrm>
            <a:off x="664948" y="5905439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7" name="矩形 36"/>
          <p:cNvSpPr/>
          <p:nvPr/>
        </p:nvSpPr>
        <p:spPr>
          <a:xfrm>
            <a:off x="1572161" y="671995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教育學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所累積的知識。</a:t>
            </a:r>
          </a:p>
        </p:txBody>
      </p:sp>
      <p:pic>
        <p:nvPicPr>
          <p:cNvPr id="3078" name="Picture 6" descr="黑色迷你风格矢量学士帽素材图片免费下载_高清装饰图案psd_千库网(图片编号10909733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5" b="89862" l="3538" r="97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3" y="5919725"/>
            <a:ext cx="863514" cy="8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72164" y="765588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實務智慧</a:t>
            </a:r>
          </a:p>
        </p:txBody>
      </p:sp>
      <p:sp>
        <p:nvSpPr>
          <p:cNvPr id="39" name="橢圓 38"/>
          <p:cNvSpPr/>
          <p:nvPr/>
        </p:nvSpPr>
        <p:spPr>
          <a:xfrm>
            <a:off x="664948" y="7551146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40" name="矩形 39"/>
          <p:cNvSpPr/>
          <p:nvPr/>
        </p:nvSpPr>
        <p:spPr>
          <a:xfrm>
            <a:off x="1572160" y="8365664"/>
            <a:ext cx="11434687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指的是教師從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實務工作的經驗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中，自行得到的一些教學原則、慣例、和有效的方法，如學科教學法知識的累積。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068" y="7655887"/>
            <a:ext cx="592974" cy="746870"/>
          </a:xfrm>
          <a:prstGeom prst="rect">
            <a:avLst/>
          </a:prstGeom>
        </p:spPr>
      </p:pic>
      <p:pic>
        <p:nvPicPr>
          <p:cNvPr id="2052" name="Picture 4" descr="向量藍色卡通電視素材, 向量藍色卡通電視, 向量素材, 藍色素材圖案，PSD和PNG圖片免費下載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50" b="90000" l="10000" r="90000">
                        <a14:foregroundMark x1="32250" y1="65000" x2="36333" y2="6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11" y="3906947"/>
            <a:ext cx="858786" cy="8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302123">
            <a:off x="11892286" y="2988298"/>
            <a:ext cx="6004310" cy="60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30" y="8702723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5" y="9002108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5" cy="431892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1" y="4978749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9" y="6549664"/>
            <a:ext cx="4709702" cy="4709702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9" y="6608032"/>
            <a:ext cx="4709702" cy="4709702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3"/>
            <a:ext cx="4198139" cy="4198139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45325" y="368097"/>
            <a:ext cx="111452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知識發展</a:t>
            </a:r>
            <a:endParaRPr lang="zh-TW" altLang="zh-TW" sz="6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90000" y="-992771"/>
            <a:ext cx="4042941" cy="404294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628953" y="189038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專業發展</a:t>
            </a:r>
          </a:p>
        </p:txBody>
      </p:sp>
      <p:sp>
        <p:nvSpPr>
          <p:cNvPr id="17" name="橢圓 16"/>
          <p:cNvSpPr/>
          <p:nvPr/>
        </p:nvSpPr>
        <p:spPr>
          <a:xfrm>
            <a:off x="721739" y="1783028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19" name="矩形 18"/>
          <p:cNvSpPr/>
          <p:nvPr/>
        </p:nvSpPr>
        <p:spPr>
          <a:xfrm>
            <a:off x="1628951" y="2612972"/>
            <a:ext cx="12250103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教師要不斷學習有關新的教導學習評量活動的知識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，並運用到課堂上，並在得到回饋後進行反省，重新建構評估教學活動。</a:t>
            </a:r>
            <a:endParaRPr lang="zh-TW" altLang="en-US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2959" y="461959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社會發展</a:t>
            </a:r>
          </a:p>
        </p:txBody>
      </p:sp>
      <p:sp>
        <p:nvSpPr>
          <p:cNvPr id="28" name="橢圓 27"/>
          <p:cNvSpPr/>
          <p:nvPr/>
        </p:nvSpPr>
        <p:spPr>
          <a:xfrm>
            <a:off x="624309" y="4328247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22" name="矩形 21"/>
          <p:cNvSpPr/>
          <p:nvPr/>
        </p:nvSpPr>
        <p:spPr>
          <a:xfrm>
            <a:off x="1572162" y="5699968"/>
            <a:ext cx="11762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教師必須要能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與其他同事聯繫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，以重新建構當任教師的意涵。</a:t>
            </a:r>
          </a:p>
        </p:txBody>
      </p:sp>
      <p:sp>
        <p:nvSpPr>
          <p:cNvPr id="33" name="矩形 32"/>
          <p:cNvSpPr/>
          <p:nvPr/>
        </p:nvSpPr>
        <p:spPr>
          <a:xfrm>
            <a:off x="1593933" y="712288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個人發展</a:t>
            </a:r>
          </a:p>
        </p:txBody>
      </p:sp>
      <p:sp>
        <p:nvSpPr>
          <p:cNvPr id="34" name="橢圓 33"/>
          <p:cNvSpPr/>
          <p:nvPr/>
        </p:nvSpPr>
        <p:spPr>
          <a:xfrm>
            <a:off x="595871" y="6992448"/>
            <a:ext cx="907214" cy="907214"/>
          </a:xfrm>
          <a:prstGeom prst="ellipse">
            <a:avLst/>
          </a:prstGeom>
          <a:solidFill>
            <a:srgbClr val="FFB000"/>
          </a:solidFill>
          <a:ln w="38100">
            <a:solidFill>
              <a:srgbClr val="0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7" name="矩形 36"/>
          <p:cNvSpPr/>
          <p:nvPr/>
        </p:nvSpPr>
        <p:spPr>
          <a:xfrm>
            <a:off x="1650723" y="7934947"/>
            <a:ext cx="11285335" cy="147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教師要能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覺察並接受專業成長的需求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唯其能夠接受這種需求，教師才能控制自己的學習活動，並不斷省思其實務工作。</a:t>
            </a:r>
          </a:p>
        </p:txBody>
      </p:sp>
      <p:pic>
        <p:nvPicPr>
          <p:cNvPr id="4098" name="Picture 2" descr="黑板擦粉笔元素素材下载-正版素材401606713-摄图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333" y1="63000" x2="45667" y2="58000"/>
                        <a14:foregroundMark x1="40667" y1="71333" x2="52667" y2="68333"/>
                        <a14:foregroundMark x1="37667" y1="69667" x2="43000" y2="68667"/>
                        <a14:foregroundMark x1="38000" y1="68000" x2="50333" y2="66667"/>
                        <a14:foregroundMark x1="44667" y1="59000" x2="61000" y2="65000"/>
                        <a14:foregroundMark x1="48667" y1="57333" x2="43667" y2="58667"/>
                        <a14:foregroundMark x1="37000" y1="67333" x2="50000" y2="66000"/>
                        <a14:foregroundMark x1="45667" y1="56667" x2="50000" y2="56333"/>
                        <a14:foregroundMark x1="43333" y1="61333" x2="48333" y2="6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3" y="1631760"/>
            <a:ext cx="1209186" cy="12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個人頭像圖標免摳矢量插畫素材SVG圖案素材免費下載- 尺寸1001 × 1000px - 圖形ID401494144 - Lovepik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695" b="88523" l="37188" r="89831">
                        <a14:foregroundMark x1="46062" y1="79641" x2="44267" y2="83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6" t="57321" r="38165" b="7871"/>
          <a:stretch/>
        </p:blipFill>
        <p:spPr bwMode="auto">
          <a:xfrm>
            <a:off x="577689" y="6865389"/>
            <a:ext cx="919169" cy="118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多人团队合作图片_多人团队合作素材_多人团队合作模板免费下载-六图网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4" y="4391432"/>
            <a:ext cx="755663" cy="68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讀書的學生-插圖素材[17151201] - PIXTA圖庫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7" b="50173"/>
          <a:stretch/>
        </p:blipFill>
        <p:spPr bwMode="auto">
          <a:xfrm>
            <a:off x="12628886" y="4461673"/>
            <a:ext cx="3945821" cy="405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讀書的學生-插圖素材[17151201] - PIXTA圖庫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7" t="49033" b="8659"/>
          <a:stretch/>
        </p:blipFill>
        <p:spPr bwMode="auto">
          <a:xfrm>
            <a:off x="14148185" y="1247825"/>
            <a:ext cx="3871818" cy="32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8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745877">
            <a:off x="-3939327" y="-689772"/>
            <a:ext cx="6654182" cy="66541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8454122">
            <a:off x="-3577942" y="-328387"/>
            <a:ext cx="5931413" cy="5931413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7745877">
            <a:off x="-1554837" y="6219809"/>
            <a:ext cx="5213340" cy="521334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-8454122">
            <a:off x="-1271703" y="6502943"/>
            <a:ext cx="4647072" cy="4647072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745877">
            <a:off x="-3137478" y="3902323"/>
            <a:ext cx="5685044" cy="568504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7745877">
            <a:off x="-3246376" y="3913579"/>
            <a:ext cx="5685044" cy="568504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8454122">
            <a:off x="-2937625" y="4222331"/>
            <a:ext cx="5067542" cy="5067542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5547070" y="3844085"/>
            <a:ext cx="2048438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879270" y="3450223"/>
            <a:ext cx="2478305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547071" y="6841803"/>
            <a:ext cx="2048436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725744" y="7048500"/>
            <a:ext cx="2013620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848850" y="803291"/>
            <a:ext cx="111201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、教師</a:t>
            </a:r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知識類別</a:t>
            </a:r>
            <a:endParaRPr lang="zh-TW" altLang="zh-TW" sz="6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47070" y="3123211"/>
            <a:ext cx="50660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自我知識</a:t>
            </a:r>
            <a:endParaRPr lang="en-US" sz="44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18681" y="4140032"/>
            <a:ext cx="5848730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包括教師的教學信念、價值觀、專業知覺、與對學生的期望。</a:t>
            </a:r>
            <a:endParaRPr lang="zh-TW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25744" y="3656325"/>
            <a:ext cx="6135376" cy="212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教師針對學生的先備知識、偏差行為、身心發展、興趣、能力、動機、與困境等多方面的理解。</a:t>
            </a:r>
            <a:endParaRPr lang="zh-TW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718681" y="7251193"/>
            <a:ext cx="6135376" cy="212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瞭解任教的課程發展，且能掌握課程間橫縱面的安排，具有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設計、組織、與銜接課程的能力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725744" y="7254602"/>
            <a:ext cx="6135376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包括學科的實質結構、內容知識、章法結構、和學科教學信念。</a:t>
            </a:r>
            <a:endParaRPr lang="zh-TW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739CF24-1036-4C6B-819F-6AD87AB58AB9}"/>
              </a:ext>
            </a:extLst>
          </p:cNvPr>
          <p:cNvSpPr txBox="1"/>
          <p:nvPr/>
        </p:nvSpPr>
        <p:spPr>
          <a:xfrm>
            <a:off x="5547068" y="6054554"/>
            <a:ext cx="5066066" cy="59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364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課程知識</a:t>
            </a:r>
            <a:endParaRPr lang="en-US" sz="3649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285CB3CB-EBC9-4B68-8DE3-011E651223CC}"/>
              </a:ext>
            </a:extLst>
          </p:cNvPr>
          <p:cNvSpPr txBox="1"/>
          <p:nvPr/>
        </p:nvSpPr>
        <p:spPr>
          <a:xfrm>
            <a:off x="11725744" y="6306110"/>
            <a:ext cx="5066066" cy="59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364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學科知識</a:t>
            </a:r>
            <a:endParaRPr lang="en-US" sz="3649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4B4ECB6-DB75-446E-BE7A-DD2BA84039E9}"/>
              </a:ext>
            </a:extLst>
          </p:cNvPr>
          <p:cNvSpPr txBox="1"/>
          <p:nvPr/>
        </p:nvSpPr>
        <p:spPr>
          <a:xfrm>
            <a:off x="11879270" y="2746220"/>
            <a:ext cx="50660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學習者知識</a:t>
            </a:r>
            <a:endParaRPr lang="en-US" sz="44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Picture 39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7477082" y="9154553"/>
            <a:ext cx="12007649" cy="375512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4" b="98541" l="3423" r="96240">
                        <a14:foregroundMark x1="90376" y1="66919" x2="58951" y2="84484"/>
                        <a14:foregroundMark x1="18603" y1="57969" x2="42621" y2="72138"/>
                        <a14:foregroundMark x1="24158" y1="39815" x2="47868" y2="53367"/>
                        <a14:foregroundMark x1="25982" y1="29321" x2="50028" y2="42873"/>
                        <a14:foregroundMark x1="83277" y1="49972" x2="54012" y2="672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694" y="18672"/>
            <a:ext cx="2996099" cy="29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97" y="2573105"/>
            <a:ext cx="5822243" cy="582224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 flipH="1">
            <a:off x="14173325" y="-360748"/>
            <a:ext cx="7597830" cy="12122921"/>
            <a:chOff x="-2626218" y="-459848"/>
            <a:chExt cx="5065220" cy="8081947"/>
          </a:xfrm>
        </p:grpSpPr>
        <p:grpSp>
          <p:nvGrpSpPr>
            <p:cNvPr id="2" name="Group 2"/>
            <p:cNvGrpSpPr/>
            <p:nvPr/>
          </p:nvGrpSpPr>
          <p:grpSpPr>
            <a:xfrm rot="7745877">
              <a:off x="-2626218" y="-459848"/>
              <a:ext cx="4436121" cy="4436121"/>
              <a:chOff x="0" y="0"/>
              <a:chExt cx="1913890" cy="19138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 rot="-8454122">
              <a:off x="-2385295" y="-218925"/>
              <a:ext cx="3954275" cy="3954275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7745877">
              <a:off x="-1036558" y="4146539"/>
              <a:ext cx="3475560" cy="3475560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2729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8454122">
              <a:off x="-847802" y="4335295"/>
              <a:ext cx="3098048" cy="3098048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B0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7745877">
              <a:off x="-2091652" y="2601548"/>
              <a:ext cx="3790029" cy="3790029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7745877">
              <a:off x="-2164251" y="2609052"/>
              <a:ext cx="3790029" cy="3790029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00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8454122">
              <a:off x="-1958417" y="2814887"/>
              <a:ext cx="3378361" cy="3378361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>
            <a:off x="1594882" y="3446492"/>
            <a:ext cx="2917799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7173929" y="3463692"/>
            <a:ext cx="2870871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594880" y="6515100"/>
            <a:ext cx="2917799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40784" y="538049"/>
            <a:ext cx="111201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、教師</a:t>
            </a:r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知識類別</a:t>
            </a:r>
            <a:endParaRPr lang="zh-TW" altLang="zh-TW" sz="6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17299" y="2616183"/>
            <a:ext cx="50660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學科教學知識</a:t>
            </a:r>
            <a:endParaRPr lang="en-US" sz="44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94882" y="3559697"/>
            <a:ext cx="4524266" cy="138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學科教學知識為其它知識類型的綜合物。</a:t>
            </a:r>
            <a:endParaRPr lang="zh-TW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088541" y="3727010"/>
            <a:ext cx="456000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hangingPunct="0"/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對班級、學區、社會、學校與行政當局的認識與理解。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09491" y="6875872"/>
            <a:ext cx="10139052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包括教學表徵中的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「策略行為」、教學原理、與班級經營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，並且知道如何營造學習情境和幫助學生自我管理。</a:t>
            </a:r>
            <a:endParaRPr lang="zh-TW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739CF24-1036-4C6B-819F-6AD87AB58AB9}"/>
              </a:ext>
            </a:extLst>
          </p:cNvPr>
          <p:cNvSpPr txBox="1"/>
          <p:nvPr/>
        </p:nvSpPr>
        <p:spPr>
          <a:xfrm>
            <a:off x="1594880" y="5656961"/>
            <a:ext cx="50660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一般教學知識</a:t>
            </a:r>
            <a:endParaRPr lang="en-US" altLang="zh-TW" sz="44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4B4ECB6-DB75-446E-BE7A-DD2BA84039E9}"/>
              </a:ext>
            </a:extLst>
          </p:cNvPr>
          <p:cNvSpPr txBox="1"/>
          <p:nvPr/>
        </p:nvSpPr>
        <p:spPr>
          <a:xfrm>
            <a:off x="7173929" y="2578222"/>
            <a:ext cx="50660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hangingPunct="0">
              <a:lnSpc>
                <a:spcPts val="5109"/>
              </a:lnSpc>
            </a:pPr>
            <a:r>
              <a:rPr lang="zh-TW" altLang="en-US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情境脈絡知識</a:t>
            </a:r>
            <a:endParaRPr lang="en-US" altLang="zh-TW" sz="44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39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-43542" y="8520514"/>
            <a:ext cx="12007649" cy="37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875398" y="3168249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018757" y="318104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295092" y="3174647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21860" y="1181325"/>
            <a:ext cx="3073939" cy="1839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10773" dirty="0">
                <a:solidFill>
                  <a:srgbClr val="002729"/>
                </a:solidFill>
                <a:latin typeface="Poppins ExtraBold"/>
              </a:rPr>
              <a:t>0</a:t>
            </a:r>
            <a:r>
              <a:rPr lang="en-US" altLang="zh-TW" sz="10773" dirty="0">
                <a:solidFill>
                  <a:srgbClr val="002729"/>
                </a:solidFill>
                <a:latin typeface="Poppins ExtraBold"/>
              </a:rPr>
              <a:t>4.</a:t>
            </a:r>
            <a:endParaRPr lang="en-US" sz="10773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07326" y="3237196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Picture 2" descr="小学校の授業のイラスト">
            <a:extLst>
              <a:ext uri="{FF2B5EF4-FFF2-40B4-BE49-F238E27FC236}">
                <a16:creationId xmlns:a16="http://schemas.microsoft.com/office/drawing/2014/main" id="{CC4BCB57-C449-D562-D8A8-0550FE90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13" y="4827081"/>
            <a:ext cx="6029325" cy="562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8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1028700" y="4946511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042805EA-713A-AB47-A647-FA022C643900}"/>
              </a:ext>
            </a:extLst>
          </p:cNvPr>
          <p:cNvGrpSpPr/>
          <p:nvPr/>
        </p:nvGrpSpPr>
        <p:grpSpPr>
          <a:xfrm>
            <a:off x="16426370" y="4362456"/>
            <a:ext cx="1175830" cy="1162044"/>
            <a:chOff x="-444828" y="285018"/>
            <a:chExt cx="6321667" cy="6350000"/>
          </a:xfrm>
        </p:grpSpPr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9609330D-3F27-E4A9-285E-E5AC3A981953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9" name="Group 13">
            <a:extLst>
              <a:ext uri="{FF2B5EF4-FFF2-40B4-BE49-F238E27FC236}">
                <a16:creationId xmlns:a16="http://schemas.microsoft.com/office/drawing/2014/main" id="{8725586F-EB42-C9B8-4DB4-AFD4F512B012}"/>
              </a:ext>
            </a:extLst>
          </p:cNvPr>
          <p:cNvGrpSpPr/>
          <p:nvPr/>
        </p:nvGrpSpPr>
        <p:grpSpPr>
          <a:xfrm>
            <a:off x="13987970" y="4381500"/>
            <a:ext cx="1175830" cy="1162044"/>
            <a:chOff x="-444828" y="285018"/>
            <a:chExt cx="6321667" cy="6350000"/>
          </a:xfrm>
        </p:grpSpPr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3313D83C-22C9-DD92-2CEE-709A27B9F192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7" name="Group 13">
            <a:extLst>
              <a:ext uri="{FF2B5EF4-FFF2-40B4-BE49-F238E27FC236}">
                <a16:creationId xmlns:a16="http://schemas.microsoft.com/office/drawing/2014/main" id="{AA8EE0AD-4728-9FA0-FBD0-B664854DD5A4}"/>
              </a:ext>
            </a:extLst>
          </p:cNvPr>
          <p:cNvGrpSpPr/>
          <p:nvPr/>
        </p:nvGrpSpPr>
        <p:grpSpPr>
          <a:xfrm>
            <a:off x="11168570" y="4381500"/>
            <a:ext cx="1175830" cy="1162044"/>
            <a:chOff x="-444828" y="285018"/>
            <a:chExt cx="6321667" cy="6350000"/>
          </a:xfrm>
        </p:grpSpPr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54826923-66AE-2E96-9175-83466406F03D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1BEF0564-6EEC-1639-0463-401613D36C86}"/>
              </a:ext>
            </a:extLst>
          </p:cNvPr>
          <p:cNvGrpSpPr/>
          <p:nvPr/>
        </p:nvGrpSpPr>
        <p:grpSpPr>
          <a:xfrm>
            <a:off x="8120570" y="4362456"/>
            <a:ext cx="1175830" cy="1162044"/>
            <a:chOff x="-444828" y="285018"/>
            <a:chExt cx="6321667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CAE9D42A-9D59-5986-28BA-9F7EA69E94C0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3" name="Group 13">
            <a:extLst>
              <a:ext uri="{FF2B5EF4-FFF2-40B4-BE49-F238E27FC236}">
                <a16:creationId xmlns:a16="http://schemas.microsoft.com/office/drawing/2014/main" id="{ECC32716-C5F6-64CC-E525-C07726410651}"/>
              </a:ext>
            </a:extLst>
          </p:cNvPr>
          <p:cNvGrpSpPr/>
          <p:nvPr/>
        </p:nvGrpSpPr>
        <p:grpSpPr>
          <a:xfrm>
            <a:off x="4539170" y="4381500"/>
            <a:ext cx="1175830" cy="1162044"/>
            <a:chOff x="-444828" y="285018"/>
            <a:chExt cx="6321667" cy="6350000"/>
          </a:xfrm>
        </p:grpSpPr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896EDF50-46EB-3665-3D1D-50AAAA39E894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" name="Group 2"/>
          <p:cNvGrpSpPr/>
          <p:nvPr/>
        </p:nvGrpSpPr>
        <p:grpSpPr>
          <a:xfrm rot="2700000">
            <a:off x="796052" y="899903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1024444" y="9213268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41437" y="1116087"/>
            <a:ext cx="10700035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600" dirty="0"/>
              <a:t>TABLE OF CONTENTS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grpSp>
        <p:nvGrpSpPr>
          <p:cNvPr id="31" name="Group 13">
            <a:extLst>
              <a:ext uri="{FF2B5EF4-FFF2-40B4-BE49-F238E27FC236}">
                <a16:creationId xmlns:a16="http://schemas.microsoft.com/office/drawing/2014/main" id="{AA5BA35E-5360-E981-3BB2-22309A7D6287}"/>
              </a:ext>
            </a:extLst>
          </p:cNvPr>
          <p:cNvGrpSpPr/>
          <p:nvPr/>
        </p:nvGrpSpPr>
        <p:grpSpPr>
          <a:xfrm>
            <a:off x="1114827" y="4394098"/>
            <a:ext cx="1175830" cy="1162044"/>
            <a:chOff x="-444828" y="285018"/>
            <a:chExt cx="6321667" cy="6350000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908D0E4E-E44C-99E6-E89C-3292AFB2E264}"/>
                </a:ext>
              </a:extLst>
            </p:cNvPr>
            <p:cNvSpPr/>
            <p:nvPr/>
          </p:nvSpPr>
          <p:spPr>
            <a:xfrm>
              <a:off x="-444828" y="285018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01329" y="5024182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8000" dirty="0">
                <a:solidFill>
                  <a:srgbClr val="000000"/>
                </a:solidFill>
                <a:latin typeface="Poppins Bold Italics"/>
              </a:rPr>
              <a:t>1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C272C882-E9E4-FBA7-FBE3-B143F0A5EB9A}"/>
              </a:ext>
            </a:extLst>
          </p:cNvPr>
          <p:cNvSpPr txBox="1"/>
          <p:nvPr/>
        </p:nvSpPr>
        <p:spPr>
          <a:xfrm>
            <a:off x="4793287" y="5021607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8000" dirty="0">
                <a:solidFill>
                  <a:srgbClr val="000000"/>
                </a:solidFill>
                <a:latin typeface="Poppins Bold Italics"/>
              </a:rPr>
              <a:t>2</a:t>
            </a:r>
            <a:endParaRPr lang="en-US" sz="8000" dirty="0">
              <a:solidFill>
                <a:srgbClr val="000000"/>
              </a:solidFill>
              <a:latin typeface="Poppins Bold Itali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19EE50F9-AB00-B810-5651-44974A368247}"/>
              </a:ext>
            </a:extLst>
          </p:cNvPr>
          <p:cNvSpPr txBox="1"/>
          <p:nvPr/>
        </p:nvSpPr>
        <p:spPr>
          <a:xfrm>
            <a:off x="8400775" y="5002970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8000" dirty="0">
                <a:solidFill>
                  <a:srgbClr val="000000"/>
                </a:solidFill>
                <a:latin typeface="Poppins Bold Italics"/>
              </a:rPr>
              <a:t>3</a:t>
            </a:r>
            <a:endParaRPr lang="en-US" sz="8000" dirty="0">
              <a:solidFill>
                <a:srgbClr val="000000"/>
              </a:solidFill>
              <a:latin typeface="Poppins Bold Italics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3148CCED-A49C-DD3F-5C43-3F8B2F65EA94}"/>
              </a:ext>
            </a:extLst>
          </p:cNvPr>
          <p:cNvSpPr txBox="1"/>
          <p:nvPr/>
        </p:nvSpPr>
        <p:spPr>
          <a:xfrm>
            <a:off x="11407174" y="5011590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8000" dirty="0">
                <a:solidFill>
                  <a:srgbClr val="000000"/>
                </a:solidFill>
                <a:latin typeface="Poppins Bold Italics"/>
              </a:rPr>
              <a:t>4</a:t>
            </a:r>
            <a:endParaRPr lang="en-US" sz="8000" dirty="0">
              <a:solidFill>
                <a:srgbClr val="000000"/>
              </a:solidFill>
              <a:latin typeface="Poppins Bold Italics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12B11D66-410D-9640-95E3-44E26963C13D}"/>
              </a:ext>
            </a:extLst>
          </p:cNvPr>
          <p:cNvSpPr txBox="1"/>
          <p:nvPr/>
        </p:nvSpPr>
        <p:spPr>
          <a:xfrm>
            <a:off x="14279018" y="5021607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8000" dirty="0">
                <a:solidFill>
                  <a:srgbClr val="000000"/>
                </a:solidFill>
                <a:latin typeface="Poppins Bold Italics"/>
              </a:rPr>
              <a:t>5</a:t>
            </a:r>
            <a:endParaRPr lang="en-US" sz="8000" dirty="0">
              <a:solidFill>
                <a:srgbClr val="000000"/>
              </a:solidFill>
              <a:latin typeface="Poppins Bold Itali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B8C557A-3B33-63F0-EEE3-B332F7CFF6C7}"/>
              </a:ext>
            </a:extLst>
          </p:cNvPr>
          <p:cNvSpPr txBox="1"/>
          <p:nvPr/>
        </p:nvSpPr>
        <p:spPr>
          <a:xfrm>
            <a:off x="1902410" y="6166310"/>
            <a:ext cx="121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定義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CE4A5E5-6535-4DE6-7D57-97C383E9A4FC}"/>
              </a:ext>
            </a:extLst>
          </p:cNvPr>
          <p:cNvSpPr txBox="1"/>
          <p:nvPr/>
        </p:nvSpPr>
        <p:spPr>
          <a:xfrm>
            <a:off x="4463605" y="5737005"/>
            <a:ext cx="15133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</a:t>
            </a:r>
            <a:endParaRPr lang="en-US" altLang="zh-TW" sz="4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師</a:t>
            </a:r>
            <a:endParaRPr lang="en-US" altLang="zh-TW" sz="4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98639C3-11BB-382F-DF2A-CFE2B90320D0}"/>
              </a:ext>
            </a:extLst>
          </p:cNvPr>
          <p:cNvSpPr txBox="1"/>
          <p:nvPr/>
        </p:nvSpPr>
        <p:spPr>
          <a:xfrm>
            <a:off x="8327479" y="5635878"/>
            <a:ext cx="11758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教師知識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E88D165-5B8C-CA8A-1C0E-C366699BEA9D}"/>
              </a:ext>
            </a:extLst>
          </p:cNvPr>
          <p:cNvSpPr txBox="1"/>
          <p:nvPr/>
        </p:nvSpPr>
        <p:spPr>
          <a:xfrm>
            <a:off x="11317990" y="5787805"/>
            <a:ext cx="10146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教學文化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D9DF0DF-857A-B0E3-FE82-D2A443FC746E}"/>
              </a:ext>
            </a:extLst>
          </p:cNvPr>
          <p:cNvSpPr txBox="1"/>
          <p:nvPr/>
        </p:nvSpPr>
        <p:spPr>
          <a:xfrm>
            <a:off x="14147369" y="5847980"/>
            <a:ext cx="3017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教師倦怠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2184F2B-AF11-0EE1-899D-8270C6D1E5DF}"/>
              </a:ext>
            </a:extLst>
          </p:cNvPr>
          <p:cNvSpPr txBox="1"/>
          <p:nvPr/>
        </p:nvSpPr>
        <p:spPr>
          <a:xfrm>
            <a:off x="5801673" y="5706678"/>
            <a:ext cx="711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zh-TW" sz="4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89F56C4-697E-E405-0F18-9990818623DC}"/>
              </a:ext>
            </a:extLst>
          </p:cNvPr>
          <p:cNvSpPr txBox="1"/>
          <p:nvPr/>
        </p:nvSpPr>
        <p:spPr>
          <a:xfrm>
            <a:off x="1068927" y="5479207"/>
            <a:ext cx="1217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教學社會學</a:t>
            </a:r>
            <a:endParaRPr lang="en-US" altLang="zh-TW" sz="4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07DEA9E1-C035-C1F1-888C-3424AFC6720D}"/>
              </a:ext>
            </a:extLst>
          </p:cNvPr>
          <p:cNvSpPr txBox="1"/>
          <p:nvPr/>
        </p:nvSpPr>
        <p:spPr>
          <a:xfrm>
            <a:off x="16636850" y="5002971"/>
            <a:ext cx="199029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8000" dirty="0">
                <a:solidFill>
                  <a:srgbClr val="000000"/>
                </a:solidFill>
                <a:latin typeface="Poppins Bold Italics"/>
              </a:rPr>
              <a:t>6</a:t>
            </a:r>
            <a:endParaRPr lang="en-US" sz="8000" dirty="0">
              <a:solidFill>
                <a:srgbClr val="000000"/>
              </a:solidFill>
              <a:latin typeface="Poppins Bold Itali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9BB5C98-D679-51FC-64C3-54772F78EF28}"/>
              </a:ext>
            </a:extLst>
          </p:cNvPr>
          <p:cNvSpPr txBox="1"/>
          <p:nvPr/>
        </p:nvSpPr>
        <p:spPr>
          <a:xfrm>
            <a:off x="16422292" y="5775032"/>
            <a:ext cx="301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54392" y="1207301"/>
            <a:ext cx="10521441" cy="777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3"/>
              </a:lnSpc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學校是一個由多重群體所組成的社會知識，包括學生、教師、行政人員，其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存在許多複雜的次文化或微政治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(micro-politics)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關係所構成的複合體。其中各個次團體都含有它的能量，構成學校文化拼圖中的每一個板塊。</a:t>
            </a:r>
            <a:endParaRPr lang="en-US" sz="875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730752" y="7616011"/>
            <a:ext cx="806996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endParaRPr lang="en-US" sz="3303" dirty="0">
              <a:solidFill>
                <a:srgbClr val="FFFFFF"/>
              </a:solidFill>
              <a:latin typeface="Poppins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963695" y="1285880"/>
            <a:ext cx="10521441" cy="761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3"/>
              </a:lnSpc>
            </a:pPr>
            <a:r>
              <a:rPr lang="zh-TW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學校成員根據他的微觀政治知覺，詮釋正式權力、法令規章、歷史、傳統、儀式的意義，進而接受或拒斥之。同時，微觀政治關係也可以解釋學校歷史、同事情誼、性別關係敵對或合作等各種次文化關係。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730752" y="7616011"/>
            <a:ext cx="806996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endParaRPr lang="en-US" sz="3303" dirty="0">
              <a:solidFill>
                <a:srgbClr val="FFFFFF"/>
              </a:solidFill>
              <a:latin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2329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73899" y="980952"/>
            <a:ext cx="10521441" cy="890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3"/>
              </a:lnSpc>
            </a:pPr>
            <a:r>
              <a:rPr lang="zh-TW" altLang="en-US" sz="4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教學文化是教師對於學校環境的一種綜合應對策略</a:t>
            </a:r>
            <a:r>
              <a:rPr lang="zh-TW" altLang="en-US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，它並非單獨產生，而是</a:t>
            </a:r>
            <a:r>
              <a:rPr lang="zh-TW" altLang="en-US" sz="4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團體成員互動所產生的結果</a:t>
            </a:r>
            <a:r>
              <a:rPr lang="zh-TW" altLang="en-US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，基本上教學文化包含學校社群中重要他人</a:t>
            </a:r>
            <a:r>
              <a:rPr lang="en-US" altLang="zh-TW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(significant others)</a:t>
            </a:r>
            <a:r>
              <a:rPr lang="zh-TW" altLang="en-US" sz="4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對教師給予的影響，以及教師和同僚以教學為目的所建構的社群關係。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730752" y="7616011"/>
            <a:ext cx="806996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endParaRPr lang="en-US" sz="3303" dirty="0">
              <a:solidFill>
                <a:srgbClr val="FFFFFF"/>
              </a:solidFill>
              <a:latin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426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28" y="8702721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3" y="9002106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4" cy="431892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0" y="4978748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8" y="6549662"/>
            <a:ext cx="4709701" cy="470970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8" y="6608030"/>
            <a:ext cx="4709701" cy="470970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2"/>
            <a:ext cx="4198138" cy="419813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14400" y="813869"/>
            <a:ext cx="12922967" cy="131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一、學者對文化回應之教學</a:t>
            </a:r>
            <a:endParaRPr lang="en-US" sz="8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78802" y="3415921"/>
            <a:ext cx="11904332" cy="4296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Ladson-Billings</a:t>
            </a:r>
            <a:r>
              <a:rPr lang="zh-TW" altLang="zh-TW" sz="4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認為</a:t>
            </a:r>
            <a:r>
              <a:rPr lang="zh-TW" altLang="zh-TW" sz="4800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教師透過重視學生家庭和社區文化的態度，建立關聯性教學</a:t>
            </a:r>
            <a:r>
              <a:rPr lang="zh-TW" altLang="zh-TW" sz="4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，在知識、情感與技能上支持並增能學生，最終目標則在改造社會。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89999" y="-992771"/>
            <a:ext cx="4042941" cy="40429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EB891C-6C69-9CCE-E770-404269F0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27982" y="3435741"/>
            <a:ext cx="5418982" cy="68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28" y="8702721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3" y="9002106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4" cy="431892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0" y="4978748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8" y="6549662"/>
            <a:ext cx="4709701" cy="470970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8" y="6608030"/>
            <a:ext cx="4709701" cy="470970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2"/>
            <a:ext cx="4198138" cy="419813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81777" y="797459"/>
            <a:ext cx="11145262" cy="131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二、教學策略</a:t>
            </a:r>
            <a:endParaRPr lang="en-US" sz="8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8824" y="2627577"/>
            <a:ext cx="14236548" cy="5404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教學策略是</a:t>
            </a:r>
            <a:r>
              <a:rPr lang="zh-TW" altLang="en-US" sz="4800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以教師本位的直接教學，和以學生本位的間接教學，所建構的連續系統</a:t>
            </a:r>
            <a:r>
              <a:rPr lang="zh-TW" altLang="en-US" sz="4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。課程專家相信當教學策略計畫和學生表現成果一致時，學習和成就將逐漸增加。換言之，運用良好的教學策略有利於教師效能和學習成就的提升。</a:t>
            </a:r>
            <a:endParaRPr lang="zh-TW" altLang="zh-TW" sz="4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89999" y="-992771"/>
            <a:ext cx="4042941" cy="4042941"/>
          </a:xfrm>
          <a:prstGeom prst="rect">
            <a:avLst/>
          </a:prstGeom>
        </p:spPr>
      </p:pic>
      <p:pic>
        <p:nvPicPr>
          <p:cNvPr id="5122" name="Picture 2" descr="生徒を褒める先生のイラスト">
            <a:extLst>
              <a:ext uri="{FF2B5EF4-FFF2-40B4-BE49-F238E27FC236}">
                <a16:creationId xmlns:a16="http://schemas.microsoft.com/office/drawing/2014/main" id="{A6AE110A-5A30-59FE-9076-C58DF767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155" y="6903651"/>
            <a:ext cx="4223917" cy="37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13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75869" y="8654260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28700" y="3009604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1028700" y="2772713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53950" y="2772713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838950" y="2772713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137" y="634923"/>
            <a:ext cx="10700035" cy="126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二、教學策略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4106" y="3803339"/>
            <a:ext cx="5067863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講述教學</a:t>
            </a:r>
            <a:endParaRPr lang="en-US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40254" y="3515800"/>
            <a:ext cx="3640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zh-TW" sz="40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62077" y="4752752"/>
            <a:ext cx="7278514" cy="3264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直接教學策略的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講述形式是多面</a:t>
            </a:r>
            <a:endParaRPr lang="en-US" altLang="zh-TW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貌的呈現方式，並非大量的語言</a:t>
            </a:r>
            <a:endParaRPr lang="en-US" altLang="zh-TW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而已，還包括提問、回答、</a:t>
            </a:r>
            <a:endParaRPr lang="en-US" altLang="zh-TW" sz="4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8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複習和練習、學生錯誤校正等師</a:t>
            </a:r>
            <a:endParaRPr lang="en-US" altLang="zh-TW" sz="4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4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生互動活動。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pic>
        <p:nvPicPr>
          <p:cNvPr id="2050" name="Picture 2" descr="小学校の授業のイラスト">
            <a:extLst>
              <a:ext uri="{FF2B5EF4-FFF2-40B4-BE49-F238E27FC236}">
                <a16:creationId xmlns:a16="http://schemas.microsoft.com/office/drawing/2014/main" id="{48C67791-FC48-5EC5-DA63-F78A2F6A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46" y="3681062"/>
            <a:ext cx="6029325" cy="562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28700" y="3009604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1028700" y="2772713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53950" y="2772713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838950" y="2772713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965" y="575614"/>
            <a:ext cx="10700035" cy="127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二、教學策略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096000" y="3536085"/>
            <a:ext cx="42934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zh-TW" sz="4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示範教學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39455" y="4827630"/>
            <a:ext cx="11568601" cy="358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直接教學策略也重視示範教學的運用，</a:t>
            </a:r>
            <a:r>
              <a:rPr lang="en-US" altLang="zh-TW" sz="4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Rosenshine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指出有效能的示範教學應注意下列要點：教師能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清楚、循序漸進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的呈現內容、教師的態度是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明確和具體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的、教師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檢視學生的理解程度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pic>
        <p:nvPicPr>
          <p:cNvPr id="3074" name="Picture 2" descr="先生の男の子のイラスト（将来の夢）">
            <a:extLst>
              <a:ext uri="{FF2B5EF4-FFF2-40B4-BE49-F238E27FC236}">
                <a16:creationId xmlns:a16="http://schemas.microsoft.com/office/drawing/2014/main" id="{30201275-C41D-E9A2-11B7-90E1CD653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570" y="4506005"/>
            <a:ext cx="3696685" cy="58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8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28700" y="3009604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1028700" y="2772713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53950" y="2772713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838950" y="2772713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137" y="721936"/>
            <a:ext cx="10700035" cy="127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二、教學策略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40254" y="3515800"/>
            <a:ext cx="3640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zh-TW" sz="40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205746" y="3631180"/>
            <a:ext cx="3827746" cy="468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作業活動</a:t>
            </a:r>
            <a:endParaRPr lang="en-US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526743" y="4757048"/>
            <a:ext cx="9220841" cy="358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直接教學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重視學生在座位間的作業活動和教科書的習作活動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，因此對於練習、複習活動相當重視為求有效達成教導事實、規則和行動順序的過程稱之直接教學。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pic>
        <p:nvPicPr>
          <p:cNvPr id="25" name="Picture 4" descr="グループディスカッションのイラスト（学生）">
            <a:extLst>
              <a:ext uri="{FF2B5EF4-FFF2-40B4-BE49-F238E27FC236}">
                <a16:creationId xmlns:a16="http://schemas.microsoft.com/office/drawing/2014/main" id="{2D9845CC-63DD-FFAB-F2B1-95A25378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97" y="5758939"/>
            <a:ext cx="4590665" cy="459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5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38200" y="410739"/>
            <a:ext cx="14744700" cy="128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日本及美國教學策略比較</a:t>
            </a:r>
            <a:endParaRPr lang="en-US" altLang="zh-TW" sz="66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BBEDFA3-7F8D-6E63-F7BA-E7E5C3D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395737"/>
              </p:ext>
            </p:extLst>
          </p:nvPr>
        </p:nvGraphicFramePr>
        <p:xfrm>
          <a:off x="2400300" y="2314515"/>
          <a:ext cx="13487400" cy="70833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55448">
                  <a:extLst>
                    <a:ext uri="{9D8B030D-6E8A-4147-A177-3AD203B41FA5}">
                      <a16:colId xmlns:a16="http://schemas.microsoft.com/office/drawing/2014/main" val="2013426543"/>
                    </a:ext>
                  </a:extLst>
                </a:gridCol>
                <a:gridCol w="5474152">
                  <a:extLst>
                    <a:ext uri="{9D8B030D-6E8A-4147-A177-3AD203B41FA5}">
                      <a16:colId xmlns:a16="http://schemas.microsoft.com/office/drawing/2014/main" val="21593207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38921707"/>
                    </a:ext>
                  </a:extLst>
                </a:gridCol>
              </a:tblGrid>
              <a:tr h="485159">
                <a:tc>
                  <a:txBody>
                    <a:bodyPr/>
                    <a:lstStyle/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sz="3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4110103"/>
                  </a:ext>
                </a:extLst>
              </a:tr>
              <a:tr h="970319"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課堂時間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一堂課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一堂課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244827"/>
                  </a:ext>
                </a:extLst>
              </a:tr>
              <a:tr h="1940637"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開頭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複習前次所學</a:t>
                      </a:r>
                    </a:p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花長時間核對前次交代作業的答案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9.5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快速回顧上次教學中與此次教學有關的概念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056332"/>
                  </a:ext>
                </a:extLst>
              </a:tr>
              <a:tr h="2219111"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核心教學活動</a:t>
                      </a:r>
                      <a:endParaRPr lang="zh-TW" sz="3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著重快步調的問／答習題</a:t>
                      </a:r>
                    </a:p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示範解題方法</a:t>
                      </a:r>
                    </a:p>
                    <a:p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學生練習難度相似的練習題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34.5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學生探討富挑戰性的問題，並分享多種解法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802712"/>
                  </a:ext>
                </a:extLst>
              </a:tr>
              <a:tr h="1455478">
                <a:tc>
                  <a:txBody>
                    <a:bodyPr/>
                    <a:lstStyle/>
                    <a:p>
                      <a:pPr algn="ctr"/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結尾</a:t>
                      </a:r>
                      <a:endParaRPr lang="zh-TW" sz="3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zh-TW" sz="3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通常以交代作業作為結尾</a:t>
                      </a:r>
                      <a:endParaRPr lang="zh-TW" sz="3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約</a:t>
                      </a:r>
                      <a:r>
                        <a:rPr lang="en-US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  <a:p>
                      <a:r>
                        <a:rPr lang="zh-TW" sz="3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重點摘要整節課的教學內容</a:t>
                      </a:r>
                      <a:endParaRPr lang="zh-TW" sz="3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61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15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9" name="Group 9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5778" y="898110"/>
            <a:ext cx="15476445" cy="147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教學文化</a:t>
            </a:r>
            <a:r>
              <a:rPr lang="en-US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lang="en-US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0" y="8914247"/>
            <a:ext cx="9144000" cy="285957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9144000" y="8914247"/>
            <a:ext cx="9144000" cy="285957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5DC581-069A-4BCC-B256-AA3D8DB756AD}"/>
              </a:ext>
            </a:extLst>
          </p:cNvPr>
          <p:cNvSpPr/>
          <p:nvPr/>
        </p:nvSpPr>
        <p:spPr>
          <a:xfrm>
            <a:off x="5919785" y="4558725"/>
            <a:ext cx="644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日本小學國文課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r>
              <a:rPr lang="en-US" altLang="zh-TW" sz="3200" dirty="0">
                <a:hlinkClick r:id="rId4"/>
              </a:rPr>
              <a:t>https://youtu.be/_u_qL4t9nwI?t=237</a:t>
            </a:r>
            <a:endParaRPr lang="en-US" altLang="zh-TW" sz="3200" dirty="0"/>
          </a:p>
        </p:txBody>
      </p:sp>
      <p:pic>
        <p:nvPicPr>
          <p:cNvPr id="1026" name="Picture 2" descr="やる気のある小学生のイラスト（男子）">
            <a:extLst>
              <a:ext uri="{FF2B5EF4-FFF2-40B4-BE49-F238E27FC236}">
                <a16:creationId xmlns:a16="http://schemas.microsoft.com/office/drawing/2014/main" id="{3E163A0B-6553-A17B-CD3C-0D9A3F8E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1" y="4838700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やる気のある小学生のイラスト（女子）">
            <a:extLst>
              <a:ext uri="{FF2B5EF4-FFF2-40B4-BE49-F238E27FC236}">
                <a16:creationId xmlns:a16="http://schemas.microsoft.com/office/drawing/2014/main" id="{61BE17C6-9B8C-B854-F8AE-9F0DEE07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40514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875398" y="3168249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018757" y="318104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295092" y="3174647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21861" y="1181325"/>
            <a:ext cx="1621138" cy="183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10773" dirty="0">
                <a:solidFill>
                  <a:srgbClr val="002729"/>
                </a:solidFill>
                <a:latin typeface="Poppins ExtraBold"/>
              </a:rPr>
              <a:t>01</a:t>
            </a:r>
            <a:r>
              <a:rPr lang="en-US" altLang="zh-TW" sz="10773" dirty="0">
                <a:solidFill>
                  <a:srgbClr val="002729"/>
                </a:solidFill>
                <a:latin typeface="Poppins ExtraBold"/>
              </a:rPr>
              <a:t>.</a:t>
            </a:r>
            <a:endParaRPr lang="en-US" sz="10773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07326" y="3237196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教學社會學的定義</a:t>
            </a: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7814DDC1-A940-C3E4-80C8-47A012E59E85}"/>
              </a:ext>
            </a:extLst>
          </p:cNvPr>
          <p:cNvSpPr txBox="1"/>
          <p:nvPr/>
        </p:nvSpPr>
        <p:spPr>
          <a:xfrm>
            <a:off x="5863462" y="6501567"/>
            <a:ext cx="2951369" cy="6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en-US" altLang="zh-TW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sz="6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24">
            <a:extLst>
              <a:ext uri="{FF2B5EF4-FFF2-40B4-BE49-F238E27FC236}">
                <a16:creationId xmlns:a16="http://schemas.microsoft.com/office/drawing/2014/main" id="{B5D3EE99-8A1C-788B-C55B-BD73ADD31BAD}"/>
              </a:ext>
            </a:extLst>
          </p:cNvPr>
          <p:cNvSpPr txBox="1"/>
          <p:nvPr/>
        </p:nvSpPr>
        <p:spPr>
          <a:xfrm>
            <a:off x="9402010" y="7555501"/>
            <a:ext cx="3964088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研究發展</a:t>
            </a:r>
            <a:r>
              <a:rPr lang="en-US" altLang="zh-TW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sz="6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875398" y="3168249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018757" y="318104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295092" y="3174647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21860" y="1181325"/>
            <a:ext cx="3073939" cy="1839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10773" dirty="0">
                <a:solidFill>
                  <a:srgbClr val="002729"/>
                </a:solidFill>
                <a:latin typeface="Poppins ExtraBold"/>
              </a:rPr>
              <a:t>0</a:t>
            </a:r>
            <a:r>
              <a:rPr lang="en-US" altLang="zh-TW" sz="10773" dirty="0">
                <a:solidFill>
                  <a:srgbClr val="002729"/>
                </a:solidFill>
                <a:latin typeface="Poppins ExtraBold"/>
              </a:rPr>
              <a:t>5.</a:t>
            </a:r>
            <a:endParaRPr lang="en-US" sz="10773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07326" y="3237196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師倦怠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6CB0EC8-8767-42E5-9175-3C83435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44" y="5790901"/>
            <a:ext cx="7040074" cy="3531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352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3883280" y="646663"/>
            <a:ext cx="1052144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3"/>
              </a:lnSpc>
            </a:pPr>
            <a:r>
              <a:rPr lang="zh-TW" altLang="en-US" sz="8759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何謂教師倦怠</a:t>
            </a:r>
            <a:r>
              <a:rPr lang="en-US" altLang="zh-TW" sz="8759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sz="8759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3636729" y="3697633"/>
            <a:ext cx="11149522" cy="5313437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33" name="AutoShape 33"/>
          <p:cNvSpPr/>
          <p:nvPr/>
        </p:nvSpPr>
        <p:spPr>
          <a:xfrm flipV="1">
            <a:off x="4772172" y="2006426"/>
            <a:ext cx="9632549" cy="47625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34" name="TextBox 34"/>
          <p:cNvSpPr txBox="1"/>
          <p:nvPr/>
        </p:nvSpPr>
        <p:spPr>
          <a:xfrm>
            <a:off x="4522008" y="4102582"/>
            <a:ext cx="9632549" cy="4503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	</a:t>
            </a:r>
            <a:r>
              <a:rPr lang="zh-TW" altLang="en-US" sz="4000" dirty="0"/>
              <a:t> 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教師倦怠感是教師在教育情境的要求下，由於無法有效因應</a:t>
            </a:r>
            <a:r>
              <a:rPr lang="zh-TW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工作壓力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挫折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，導致情緒低落、態度消極，甚至引發生理、心理的困擾，終至對教育工作感到厭倦，</a:t>
            </a:r>
            <a:r>
              <a:rPr lang="zh-TW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缺乏熱忱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成就感</a:t>
            </a:r>
            <a:r>
              <a:rPr lang="zh-TW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的現象。</a:t>
            </a:r>
          </a:p>
        </p:txBody>
      </p:sp>
      <p:pic>
        <p:nvPicPr>
          <p:cNvPr id="1026" name="Picture 2" descr="4.壓力調適- 日2-3第十組-壓力調適">
            <a:extLst>
              <a:ext uri="{FF2B5EF4-FFF2-40B4-BE49-F238E27FC236}">
                <a16:creationId xmlns:a16="http://schemas.microsoft.com/office/drawing/2014/main" id="{939DA2D3-8646-40A9-B9B2-E281E0C9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951" y="6644161"/>
            <a:ext cx="4396171" cy="34578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646698" y="3869742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512294" y="3571161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139314" y="3642562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325152" y="3612827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91654" y="591179"/>
            <a:ext cx="107000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教師倦怠因素與歷程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7982" y="3135426"/>
            <a:ext cx="271506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社會因素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99258" y="3132679"/>
            <a:ext cx="323937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工作情境因素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06400" y="3147298"/>
            <a:ext cx="3239370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個人因素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68B469AA-C304-44C7-8788-B13691D826EA}"/>
              </a:ext>
            </a:extLst>
          </p:cNvPr>
          <p:cNvSpPr txBox="1"/>
          <p:nvPr/>
        </p:nvSpPr>
        <p:spPr>
          <a:xfrm>
            <a:off x="1096812" y="4969413"/>
            <a:ext cx="9192796" cy="252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教師或學校負面的公共形象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政府及社會大眾的支持不夠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傳播媒體對教師或學校的多方責難與偏頗的報導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家長未能充分配合與關心</a:t>
            </a:r>
            <a:endParaRPr lang="en-US" sz="4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AD6E65-538B-411F-A0F8-5A1B778025A8}"/>
              </a:ext>
            </a:extLst>
          </p:cNvPr>
          <p:cNvSpPr/>
          <p:nvPr/>
        </p:nvSpPr>
        <p:spPr>
          <a:xfrm>
            <a:off x="1003160" y="1847916"/>
            <a:ext cx="4272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倦怠感因素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31A7758-8C7C-4BF7-892D-EC372A137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7054" y="4925952"/>
            <a:ext cx="5594134" cy="37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294334" y="8640498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001999" y="8970200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513598" y="3412444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513598" y="3175553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38848" y="3175553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323848" y="3175553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13598" y="682626"/>
            <a:ext cx="107000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教師倦怠因素與歷程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1374" y="2914840"/>
            <a:ext cx="271506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社會因素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66158" y="2842015"/>
            <a:ext cx="323937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工作情境因素</a:t>
            </a:r>
            <a:endParaRPr lang="en-US" sz="3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33200" y="2786742"/>
            <a:ext cx="3239370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個人因素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68B469AA-C304-44C7-8788-B13691D826EA}"/>
              </a:ext>
            </a:extLst>
          </p:cNvPr>
          <p:cNvSpPr txBox="1"/>
          <p:nvPr/>
        </p:nvSpPr>
        <p:spPr>
          <a:xfrm>
            <a:off x="3568082" y="4399153"/>
            <a:ext cx="11495488" cy="259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角色衝突及角色不明確、缺乏行政支持與決策參與、不當的視導與管理、缺少晉升的機會、行政干預太多、缺乏溝通聯繫、待遇偏低（跟不上通貨膨脹的速度）等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sz="2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D1AD7D-654E-7E77-D69D-73B009BB94C2}"/>
              </a:ext>
            </a:extLst>
          </p:cNvPr>
          <p:cNvSpPr/>
          <p:nvPr/>
        </p:nvSpPr>
        <p:spPr>
          <a:xfrm>
            <a:off x="1003160" y="1847916"/>
            <a:ext cx="4272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倦怠感因素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你可以不用等待升遷機會，而是自己開創機會@ CEO領導人:: 痞客邦::">
            <a:extLst>
              <a:ext uri="{FF2B5EF4-FFF2-40B4-BE49-F238E27FC236}">
                <a16:creationId xmlns:a16="http://schemas.microsoft.com/office/drawing/2014/main" id="{E2426CC4-C012-481D-ADDA-97192E4D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84" y="6988885"/>
            <a:ext cx="4985035" cy="28994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38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294334" y="8640498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001999" y="8970200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513598" y="3412444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513598" y="3175553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38848" y="3175553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323848" y="3175553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13598" y="682626"/>
            <a:ext cx="107000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教師倦怠因素與歷程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1374" y="2914840"/>
            <a:ext cx="271506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社會因素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66158" y="2842015"/>
            <a:ext cx="323937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工作情境因素</a:t>
            </a:r>
            <a:endParaRPr lang="en-US" sz="3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33200" y="2786742"/>
            <a:ext cx="3239370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個人因素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68B469AA-C304-44C7-8788-B13691D826EA}"/>
              </a:ext>
            </a:extLst>
          </p:cNvPr>
          <p:cNvSpPr txBox="1"/>
          <p:nvPr/>
        </p:nvSpPr>
        <p:spPr>
          <a:xfrm>
            <a:off x="2764616" y="3773063"/>
            <a:ext cx="14685184" cy="518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教學專業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學生方面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如學生學習動機與學習興趣低落、學生的暴力與破壞行為、學生的態度冷漠及缺乏對教室常規與教師權威的敬重等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教學工作方面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如缺乏教學成就感、師生關係不佳、缺乏學生的回饋、工作負荷太重、工作時間過長或時間不敷使用、班級人數太多、資料填寫繁瑣、學生訓導問題以及學校所重視的偏離學生的學習與發展等。</a:t>
            </a:r>
          </a:p>
        </p:txBody>
      </p:sp>
      <p:pic>
        <p:nvPicPr>
          <p:cNvPr id="2050" name="Picture 2" descr="到底都市人是對他人冷漠，還是對自己冷漠？ - 每日頭條">
            <a:extLst>
              <a:ext uri="{FF2B5EF4-FFF2-40B4-BE49-F238E27FC236}">
                <a16:creationId xmlns:a16="http://schemas.microsoft.com/office/drawing/2014/main" id="{B5B1191F-3793-433C-BBBC-B1CE5555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973" y="49098"/>
            <a:ext cx="3256028" cy="23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4D1AD7D-654E-7E77-D69D-73B009BB94C2}"/>
              </a:ext>
            </a:extLst>
          </p:cNvPr>
          <p:cNvSpPr/>
          <p:nvPr/>
        </p:nvSpPr>
        <p:spPr>
          <a:xfrm>
            <a:off x="1003160" y="1847916"/>
            <a:ext cx="4272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倦怠感因素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77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怎么可以问老师问题呢">
            <a:extLst>
              <a:ext uri="{FF2B5EF4-FFF2-40B4-BE49-F238E27FC236}">
                <a16:creationId xmlns:a16="http://schemas.microsoft.com/office/drawing/2014/main" id="{530D1DF2-B34D-4A38-98D1-76F920D5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27" y="5124445"/>
            <a:ext cx="6478662" cy="3936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" name="Group 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443065" y="4120699"/>
            <a:ext cx="16544490" cy="13015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13" name="Group 13"/>
          <p:cNvGrpSpPr/>
          <p:nvPr/>
        </p:nvGrpSpPr>
        <p:grpSpPr>
          <a:xfrm>
            <a:off x="221339" y="3828440"/>
            <a:ext cx="584518" cy="58451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38848" y="3857478"/>
            <a:ext cx="584518" cy="58451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236550" y="3828440"/>
            <a:ext cx="584518" cy="58451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13598" y="682626"/>
            <a:ext cx="107000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教師倦怠因素與歷程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715" y="3405495"/>
            <a:ext cx="271506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社會因素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95625" y="3501110"/>
            <a:ext cx="3239370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工作情境因素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069342" y="3491036"/>
            <a:ext cx="3239370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個人因素</a:t>
            </a:r>
            <a:endParaRPr 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239033" y="9090963"/>
            <a:ext cx="7649075" cy="239207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998499" y="-211400"/>
            <a:ext cx="3149383" cy="3149383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68B469AA-C304-44C7-8788-B13691D826EA}"/>
              </a:ext>
            </a:extLst>
          </p:cNvPr>
          <p:cNvSpPr txBox="1"/>
          <p:nvPr/>
        </p:nvSpPr>
        <p:spPr>
          <a:xfrm>
            <a:off x="9448800" y="4681404"/>
            <a:ext cx="7944278" cy="4629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教師本身的</a:t>
            </a:r>
            <a:r>
              <a:rPr lang="zh-TW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條件限制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如教師本身能力不足、專業訓練不夠、無法有效處理學生問題行為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教師本身的</a:t>
            </a:r>
            <a:r>
              <a:rPr lang="zh-TW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如理想完美主義傾向、高成就動機、對工作高度成就取向、低自我概念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sz="3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65F741-D95E-6179-FBF7-496BC1A4BB3F}"/>
              </a:ext>
            </a:extLst>
          </p:cNvPr>
          <p:cNvSpPr/>
          <p:nvPr/>
        </p:nvSpPr>
        <p:spPr>
          <a:xfrm>
            <a:off x="1003160" y="1847916"/>
            <a:ext cx="4272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倦怠感因素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400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28" y="8702721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3" y="9002106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4" cy="431892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0" y="4978748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8" y="6549662"/>
            <a:ext cx="4709701" cy="470970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8" y="6608030"/>
            <a:ext cx="4709701" cy="470970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2"/>
            <a:ext cx="4198138" cy="419813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45324" y="368096"/>
            <a:ext cx="1114526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zh-TW" altLang="en-US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教師倦怠因素與歷程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98810" y="-1349305"/>
            <a:ext cx="5642987" cy="564298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17AFC21-2777-4852-96E4-76F94B12B901}"/>
              </a:ext>
            </a:extLst>
          </p:cNvPr>
          <p:cNvSpPr/>
          <p:nvPr/>
        </p:nvSpPr>
        <p:spPr>
          <a:xfrm>
            <a:off x="561944" y="1619844"/>
            <a:ext cx="4887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教師倦怠歷程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B5D256-3E8D-43E1-BA18-3D64BD58F753}"/>
              </a:ext>
            </a:extLst>
          </p:cNvPr>
          <p:cNvSpPr/>
          <p:nvPr/>
        </p:nvSpPr>
        <p:spPr>
          <a:xfrm>
            <a:off x="1841395" y="2588679"/>
            <a:ext cx="12097038" cy="804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教師工作倦怠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:</a:t>
            </a:r>
          </a:p>
          <a:p>
            <a:pPr marL="609600" lvl="1" algn="just">
              <a:lnSpc>
                <a:spcPct val="150000"/>
              </a:lnSpc>
            </a:pPr>
            <a:r>
              <a:rPr lang="zh-TW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生理、心理和情感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感到疲累、耗竭和受傷害，且對學校、同事、教學或行政工作與面對的學生和家長失去動機與熱忱。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609600" lvl="1" algn="just">
              <a:lnSpc>
                <a:spcPct val="150000"/>
              </a:lnSpc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6096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工作倦怠由五個角色因素構成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:</a:t>
            </a:r>
          </a:p>
          <a:p>
            <a:pPr marL="609600" lvl="1" algn="just">
              <a:lnSpc>
                <a:spcPct val="150000"/>
              </a:lnSpc>
            </a:pPr>
            <a:r>
              <a:rPr lang="zh-TW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角色混淆、角色衝突、角色期望衝突、角色超載、角色自我概念。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609600" lvl="1" algn="just">
              <a:lnSpc>
                <a:spcPct val="150000"/>
              </a:lnSpc>
            </a:pP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6096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32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造成</a:t>
            </a:r>
            <a:r>
              <a:rPr lang="zh-TW" altLang="zh-TW" sz="32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教師工作耗損</a:t>
            </a:r>
            <a:r>
              <a:rPr lang="zh-TW" altLang="zh-TW" sz="32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的因素有</a:t>
            </a:r>
            <a:r>
              <a:rPr lang="en-US" altLang="zh-TW" sz="32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:</a:t>
            </a:r>
            <a:endParaRPr lang="zh-TW" altLang="zh-TW" sz="32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一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工作負擔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                  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四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拙劣的行政支援</a:t>
            </a:r>
            <a:endParaRPr lang="zh-TW" altLang="zh-TW" sz="2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二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文件工作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                  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五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校長的管理型式</a:t>
            </a:r>
            <a:endParaRPr lang="zh-TW" altLang="zh-TW" sz="2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三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學生行為管理</a:t>
            </a:r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          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六</a:t>
            </a:r>
            <a:r>
              <a:rPr lang="en-US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r>
              <a:rPr lang="zh-TW" altLang="zh-TW" sz="28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學校組織結構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algn="just">
              <a:lnSpc>
                <a:spcPct val="150000"/>
              </a:lnSpc>
              <a:spcAft>
                <a:spcPts val="0"/>
              </a:spcAft>
            </a:pPr>
            <a:endParaRPr lang="zh-TW" altLang="zh-TW" sz="2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E1C0F5A-E38C-413E-800E-BC90871D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433" y="78421"/>
            <a:ext cx="4042941" cy="40429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745877">
            <a:off x="-3939327" y="-689772"/>
            <a:ext cx="6654182" cy="66541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8454122">
            <a:off x="-3577942" y="-328387"/>
            <a:ext cx="5931412" cy="5931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7745877">
            <a:off x="-1554837" y="6219809"/>
            <a:ext cx="5213340" cy="521334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-8454122">
            <a:off x="-1271703" y="6502943"/>
            <a:ext cx="4647072" cy="4647072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745877">
            <a:off x="-3137478" y="3902321"/>
            <a:ext cx="5685044" cy="568504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7745877">
            <a:off x="-3246377" y="3913578"/>
            <a:ext cx="5685044" cy="568504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8454122">
            <a:off x="-2937625" y="4222330"/>
            <a:ext cx="5067541" cy="5067541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4876800" y="4166839"/>
            <a:ext cx="3188186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259467" y="4070835"/>
            <a:ext cx="1802860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4956321" y="7581900"/>
            <a:ext cx="2814449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268734" y="7581900"/>
            <a:ext cx="1928935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1234067" y="483803"/>
            <a:ext cx="111201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二、教師倦怠之影響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80418" y="3332759"/>
            <a:ext cx="506606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9"/>
              </a:lnSpc>
            </a:pP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生理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18681" y="4213116"/>
            <a:ext cx="5811216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從長期的疲勞、對疾病的抵抗力減低，以至於使用藥物異常等。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59466" y="4184039"/>
            <a:ext cx="6118359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指以譏諷、刻板化與無人性化的態度來對待學生、同事及上司。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47496" y="8005986"/>
            <a:ext cx="5066064" cy="64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情緒低落及無助感。</a:t>
            </a:r>
            <a:endParaRPr lang="en-US" sz="3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38589" y="7940168"/>
            <a:ext cx="6118359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包括埋怨、曠職、遲到早退以至辭去工作或專業職務。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BC3F4D-603B-47B5-8424-B1B0D99437CF}"/>
              </a:ext>
            </a:extLst>
          </p:cNvPr>
          <p:cNvSpPr/>
          <p:nvPr/>
        </p:nvSpPr>
        <p:spPr>
          <a:xfrm>
            <a:off x="11927295" y="1744066"/>
            <a:ext cx="5450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就身心層面而言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739CF24-1036-4C6B-819F-6AD87AB58AB9}"/>
              </a:ext>
            </a:extLst>
          </p:cNvPr>
          <p:cNvSpPr txBox="1"/>
          <p:nvPr/>
        </p:nvSpPr>
        <p:spPr>
          <a:xfrm>
            <a:off x="5680417" y="6830802"/>
            <a:ext cx="506606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9"/>
              </a:lnSpc>
            </a:pP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285CB3CB-EBC9-4B68-8DE3-011E651223CC}"/>
              </a:ext>
            </a:extLst>
          </p:cNvPr>
          <p:cNvSpPr txBox="1"/>
          <p:nvPr/>
        </p:nvSpPr>
        <p:spPr>
          <a:xfrm>
            <a:off x="11338589" y="6800172"/>
            <a:ext cx="506606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9"/>
              </a:lnSpc>
            </a:pP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4B4ECB6-DB75-446E-BE7A-DD2BA84039E9}"/>
              </a:ext>
            </a:extLst>
          </p:cNvPr>
          <p:cNvSpPr txBox="1"/>
          <p:nvPr/>
        </p:nvSpPr>
        <p:spPr>
          <a:xfrm>
            <a:off x="11259467" y="3320059"/>
            <a:ext cx="506606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9"/>
              </a:lnSpc>
            </a:pP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</a:t>
            </a:r>
            <a:endParaRPr 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一腸牽全身，來看看腸道與其它身體器官的聯繫- 壹讀">
            <a:extLst>
              <a:ext uri="{FF2B5EF4-FFF2-40B4-BE49-F238E27FC236}">
                <a16:creationId xmlns:a16="http://schemas.microsoft.com/office/drawing/2014/main" id="{0EF45828-FF00-4105-A0D9-1750766F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20" y="354905"/>
            <a:ext cx="3466918" cy="27515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16">
            <a:extLst>
              <a:ext uri="{FF2B5EF4-FFF2-40B4-BE49-F238E27FC236}">
                <a16:creationId xmlns:a16="http://schemas.microsoft.com/office/drawing/2014/main" id="{DCE82032-AE55-989F-3A64-133174106453}"/>
              </a:ext>
            </a:extLst>
          </p:cNvPr>
          <p:cNvSpPr/>
          <p:nvPr/>
        </p:nvSpPr>
        <p:spPr>
          <a:xfrm>
            <a:off x="11234067" y="1537685"/>
            <a:ext cx="6442879" cy="372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745877">
            <a:off x="-3939327" y="-689772"/>
            <a:ext cx="6654182" cy="66541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8454122">
            <a:off x="-3577942" y="-328387"/>
            <a:ext cx="5931412" cy="5931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7745877">
            <a:off x="-1554837" y="6219809"/>
            <a:ext cx="5213340" cy="521334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-8454122">
            <a:off x="-1271703" y="6502943"/>
            <a:ext cx="4647072" cy="4647072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745877">
            <a:off x="-3137478" y="3902321"/>
            <a:ext cx="5685044" cy="568504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7745877">
            <a:off x="-3246377" y="3913578"/>
            <a:ext cx="5685044" cy="568504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8454122">
            <a:off x="-2937625" y="4222330"/>
            <a:ext cx="5067541" cy="5067541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657181" y="496052"/>
            <a:ext cx="111201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二、教師倦怠之影響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16A36-79F6-42CD-8902-1EB1CD921F40}"/>
              </a:ext>
            </a:extLst>
          </p:cNvPr>
          <p:cNvSpPr/>
          <p:nvPr/>
        </p:nvSpPr>
        <p:spPr>
          <a:xfrm>
            <a:off x="4576406" y="3277125"/>
            <a:ext cx="12116121" cy="580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 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教學是師生互動重要的一環，許多教學的感動、火花、增能都是發生在教學現場，有效能的教學是家長放心地送孩子到學校受教育的最大吸引力，亦是學校辦學最基本的責任。</a:t>
            </a:r>
            <a:endParaRPr lang="en-US" altLang="zh-TW" sz="36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endParaRPr lang="en-US" altLang="zh-TW" sz="36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若其中的靈魂人物</a:t>
            </a:r>
            <a:r>
              <a:rPr lang="en-US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-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老師，表現出對教學負面態度</a:t>
            </a:r>
            <a:r>
              <a:rPr lang="zh-TW" altLang="en-US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，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將會帶给學生</a:t>
            </a:r>
            <a:r>
              <a:rPr lang="zh-TW" altLang="zh-TW" sz="36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不良的示範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和影響。</a:t>
            </a:r>
            <a:endParaRPr lang="en-US" altLang="zh-TW" sz="36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AutoShape 17">
            <a:extLst>
              <a:ext uri="{FF2B5EF4-FFF2-40B4-BE49-F238E27FC236}">
                <a16:creationId xmlns:a16="http://schemas.microsoft.com/office/drawing/2014/main" id="{B149FA35-6AA3-487D-AAAC-D3CBE82FA910}"/>
              </a:ext>
            </a:extLst>
          </p:cNvPr>
          <p:cNvSpPr/>
          <p:nvPr/>
        </p:nvSpPr>
        <p:spPr>
          <a:xfrm>
            <a:off x="4123093" y="6210300"/>
            <a:ext cx="12569434" cy="12678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122" name="Picture 2" descr="人因夢想而偉大」沒有夢想，就不偉大嗎？《靈魂急轉彎》給大人的３堂哲學課| Marie Claire 美麗佳人">
            <a:extLst>
              <a:ext uri="{FF2B5EF4-FFF2-40B4-BE49-F238E27FC236}">
                <a16:creationId xmlns:a16="http://schemas.microsoft.com/office/drawing/2014/main" id="{3B74D8C3-DF8F-4C40-A7DE-66324A6F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18" y="230006"/>
            <a:ext cx="4080566" cy="22851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00F87F4-ACDF-47FF-432A-0B87EEBA1BB8}"/>
              </a:ext>
            </a:extLst>
          </p:cNvPr>
          <p:cNvSpPr/>
          <p:nvPr/>
        </p:nvSpPr>
        <p:spPr>
          <a:xfrm>
            <a:off x="12039600" y="1882089"/>
            <a:ext cx="55034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學校教育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而言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AutoShape 16">
            <a:extLst>
              <a:ext uri="{FF2B5EF4-FFF2-40B4-BE49-F238E27FC236}">
                <a16:creationId xmlns:a16="http://schemas.microsoft.com/office/drawing/2014/main" id="{DA88E2D9-9CC9-BAE1-C3DD-3855346134CA}"/>
              </a:ext>
            </a:extLst>
          </p:cNvPr>
          <p:cNvSpPr/>
          <p:nvPr/>
        </p:nvSpPr>
        <p:spPr>
          <a:xfrm>
            <a:off x="11234067" y="1537685"/>
            <a:ext cx="6442879" cy="372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5478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745877">
            <a:off x="-3939327" y="-689772"/>
            <a:ext cx="6654182" cy="66541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8454122">
            <a:off x="-3577942" y="-328387"/>
            <a:ext cx="5931412" cy="5931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7745877">
            <a:off x="-1554837" y="6219809"/>
            <a:ext cx="5213340" cy="521334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-8454122">
            <a:off x="-1271703" y="6502943"/>
            <a:ext cx="4647072" cy="4647072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745877">
            <a:off x="-3137478" y="3902321"/>
            <a:ext cx="5685044" cy="568504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7745877">
            <a:off x="-3246377" y="3913578"/>
            <a:ext cx="5685044" cy="568504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8454122">
            <a:off x="-2937625" y="4222330"/>
            <a:ext cx="5067541" cy="5067541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234067" y="483803"/>
            <a:ext cx="111201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漢儀新蒂牌樓體" panose="02000500000000000000" pitchFamily="2" charset="-120"/>
                <a:ea typeface="漢儀新蒂牌樓體" panose="02000500000000000000" pitchFamily="2" charset="-120"/>
              </a:rPr>
              <a:t>二、</a:t>
            </a:r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教師倦怠之影響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BC3F4D-603B-47B5-8424-B1B0D99437CF}"/>
              </a:ext>
            </a:extLst>
          </p:cNvPr>
          <p:cNvSpPr/>
          <p:nvPr/>
        </p:nvSpPr>
        <p:spPr>
          <a:xfrm>
            <a:off x="12203996" y="1839026"/>
            <a:ext cx="55034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en-US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教師自我</a:t>
            </a:r>
            <a:r>
              <a:rPr lang="zh-TW" altLang="zh-TW" sz="480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而言</a:t>
            </a:r>
            <a:endParaRPr lang="zh-TW" altLang="en-US" sz="48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AutoShape 16">
            <a:extLst>
              <a:ext uri="{FF2B5EF4-FFF2-40B4-BE49-F238E27FC236}">
                <a16:creationId xmlns:a16="http://schemas.microsoft.com/office/drawing/2014/main" id="{C40B92EA-AECF-4794-A609-875EE676372C}"/>
              </a:ext>
            </a:extLst>
          </p:cNvPr>
          <p:cNvSpPr/>
          <p:nvPr/>
        </p:nvSpPr>
        <p:spPr>
          <a:xfrm>
            <a:off x="11234067" y="1537685"/>
            <a:ext cx="6442879" cy="372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17">
            <a:extLst>
              <a:ext uri="{FF2B5EF4-FFF2-40B4-BE49-F238E27FC236}">
                <a16:creationId xmlns:a16="http://schemas.microsoft.com/office/drawing/2014/main" id="{B149FA35-6AA3-487D-AAAC-D3CBE82FA910}"/>
              </a:ext>
            </a:extLst>
          </p:cNvPr>
          <p:cNvSpPr/>
          <p:nvPr/>
        </p:nvSpPr>
        <p:spPr>
          <a:xfrm>
            <a:off x="4718681" y="5835703"/>
            <a:ext cx="10749919" cy="12692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46EE70-4A64-4DE2-8EC5-5C38126D2698}"/>
              </a:ext>
            </a:extLst>
          </p:cNvPr>
          <p:cNvSpPr/>
          <p:nvPr/>
        </p:nvSpPr>
        <p:spPr>
          <a:xfrm>
            <a:off x="4101959" y="3101916"/>
            <a:ext cx="12313945" cy="497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任何工作都有屬性的壓力，教師必須認清自己面對的學生，是活動力強，思維性弱的青少年，所以要隨時調整自己，並與時俱準。</a:t>
            </a:r>
            <a:endParaRPr lang="en-US" altLang="zh-TW" sz="36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endParaRPr lang="en-US" altLang="zh-TW" sz="36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工作倦怠不但</a:t>
            </a:r>
            <a:r>
              <a:rPr lang="zh-TW" altLang="zh-TW" sz="36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影響學生權益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，更影響自己的生活，甚至自己的</a:t>
            </a:r>
            <a:r>
              <a:rPr lang="zh-TW" altLang="zh-TW" sz="36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健康</a:t>
            </a:r>
            <a:r>
              <a:rPr lang="zh-TW" altLang="zh-TW" sz="3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壓力可能引發6種疾病？教你釋放壓力6大招| iHealth">
            <a:extLst>
              <a:ext uri="{FF2B5EF4-FFF2-40B4-BE49-F238E27FC236}">
                <a16:creationId xmlns:a16="http://schemas.microsoft.com/office/drawing/2014/main" id="{CCF4CBD6-76FB-4BDD-A621-C0184966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509" y="7421500"/>
            <a:ext cx="5150182" cy="27079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6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3433675" y="1222906"/>
            <a:ext cx="10521441" cy="118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3"/>
              </a:lnSpc>
            </a:pPr>
            <a:r>
              <a:rPr lang="zh-TW" altLang="zh-TW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教學社會學的定義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1299" y="2502527"/>
            <a:ext cx="10521441" cy="116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3"/>
              </a:lnSpc>
            </a:pPr>
            <a:r>
              <a:rPr lang="en-US" sz="5400" dirty="0">
                <a:solidFill>
                  <a:srgbClr val="FFB000"/>
                </a:solidFill>
                <a:latin typeface="Poppins ExtraBold"/>
              </a:rPr>
              <a:t> </a:t>
            </a:r>
            <a:r>
              <a:rPr lang="en-US" altLang="zh-TW" sz="5400" dirty="0">
                <a:solidFill>
                  <a:srgbClr val="FFB000"/>
                </a:solidFill>
                <a:latin typeface="Poppins ExtraBold"/>
              </a:rPr>
              <a:t>The Sociology of Teaching</a:t>
            </a:r>
            <a:endParaRPr lang="en-US" sz="5400" dirty="0">
              <a:solidFill>
                <a:srgbClr val="FFB000"/>
              </a:solidFill>
              <a:latin typeface="Poppins ExtraBold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4294493" y="4092087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E2B0EDCE-F680-767A-A71D-3BB21F01F84C}"/>
              </a:ext>
            </a:extLst>
          </p:cNvPr>
          <p:cNvSpPr/>
          <p:nvPr/>
        </p:nvSpPr>
        <p:spPr>
          <a:xfrm>
            <a:off x="4273034" y="6091936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42" name="AutoShape 32">
            <a:extLst>
              <a:ext uri="{FF2B5EF4-FFF2-40B4-BE49-F238E27FC236}">
                <a16:creationId xmlns:a16="http://schemas.microsoft.com/office/drawing/2014/main" id="{552E5B6F-0C5E-3733-347A-98446B4D5771}"/>
              </a:ext>
            </a:extLst>
          </p:cNvPr>
          <p:cNvSpPr/>
          <p:nvPr/>
        </p:nvSpPr>
        <p:spPr>
          <a:xfrm>
            <a:off x="4273034" y="8087831"/>
            <a:ext cx="9475014" cy="1575608"/>
          </a:xfrm>
          <a:prstGeom prst="rect">
            <a:avLst/>
          </a:prstGeom>
          <a:solidFill>
            <a:srgbClr val="FFB000"/>
          </a:solidFill>
        </p:spPr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1D66EF9-8429-1AAD-A4B1-A7D8080493E7}"/>
              </a:ext>
            </a:extLst>
          </p:cNvPr>
          <p:cNvSpPr txBox="1"/>
          <p:nvPr/>
        </p:nvSpPr>
        <p:spPr>
          <a:xfrm>
            <a:off x="2232749" y="4308893"/>
            <a:ext cx="14197262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運用社會學研究教學</a:t>
            </a:r>
            <a:r>
              <a:rPr lang="zh-TW" altLang="en-US" sz="4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活動。</a:t>
            </a:r>
            <a:endParaRPr lang="en-US" altLang="zh-TW" sz="4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91974F1-40D2-9A70-2464-8882FB637F28}"/>
              </a:ext>
            </a:extLst>
          </p:cNvPr>
          <p:cNvSpPr txBox="1"/>
          <p:nvPr/>
        </p:nvSpPr>
        <p:spPr>
          <a:xfrm>
            <a:off x="2169401" y="6409866"/>
            <a:ext cx="14197262" cy="274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視為教學結合社會學員原理。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BDB18FB-4C00-FA33-FED3-5BE1B0FFAF01}"/>
              </a:ext>
            </a:extLst>
          </p:cNvPr>
          <p:cNvSpPr txBox="1"/>
          <p:nvPr/>
        </p:nvSpPr>
        <p:spPr>
          <a:xfrm>
            <a:off x="2174640" y="8279767"/>
            <a:ext cx="141972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教學過程或班級經營，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師生間社會互動的關係。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438109" y="1102935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1622889" y="110293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832723" y="1102935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08151" y="1571115"/>
            <a:ext cx="1256374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三、教師倦怠預防及因應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569237A-5562-47F4-9B84-6164C4E4F1D0}"/>
              </a:ext>
            </a:extLst>
          </p:cNvPr>
          <p:cNvSpPr/>
          <p:nvPr/>
        </p:nvSpPr>
        <p:spPr>
          <a:xfrm>
            <a:off x="4038600" y="3753239"/>
            <a:ext cx="11497988" cy="469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zh-TW" altLang="zh-TW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由上可知道工作倦怠亦會造成教師工作動機不強，工作情緒低落等情況發生。</a:t>
            </a:r>
            <a:endParaRPr lang="en-US" altLang="zh-TW" sz="3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zh-TW" altLang="zh-TW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若教師</a:t>
            </a:r>
            <a:r>
              <a:rPr lang="zh-TW" altLang="zh-TW" sz="36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長期壓力</a:t>
            </a:r>
            <a:r>
              <a:rPr lang="zh-TW" altLang="zh-TW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產生累積下來，如果無法有效的解決，容易形成</a:t>
            </a:r>
            <a:r>
              <a:rPr lang="zh-TW" altLang="zh-TW" sz="36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教師工作倦怠</a:t>
            </a: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影響教師本身身心健康、家庭、同事、學生、學校，及教師專業形象等問題。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 descr="摆脱情绪低落的6个心理方法_525心理网">
            <a:extLst>
              <a:ext uri="{FF2B5EF4-FFF2-40B4-BE49-F238E27FC236}">
                <a16:creationId xmlns:a16="http://schemas.microsoft.com/office/drawing/2014/main" id="{F0E93193-FD2F-4543-9370-198B6C9F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7" y="3459526"/>
            <a:ext cx="3085062" cy="22119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13">
            <a:extLst>
              <a:ext uri="{FF2B5EF4-FFF2-40B4-BE49-F238E27FC236}">
                <a16:creationId xmlns:a16="http://schemas.microsoft.com/office/drawing/2014/main" id="{4F16A19F-B1B9-EF3E-3D91-0DDED579ECCC}"/>
              </a:ext>
            </a:extLst>
          </p:cNvPr>
          <p:cNvGrpSpPr/>
          <p:nvPr/>
        </p:nvGrpSpPr>
        <p:grpSpPr>
          <a:xfrm>
            <a:off x="3807326" y="4088461"/>
            <a:ext cx="334812" cy="353139"/>
            <a:chOff x="0" y="0"/>
            <a:chExt cx="6350000" cy="6350000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4155E10-70D8-92FA-7647-A1B51478614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4" name="Group 13">
            <a:extLst>
              <a:ext uri="{FF2B5EF4-FFF2-40B4-BE49-F238E27FC236}">
                <a16:creationId xmlns:a16="http://schemas.microsoft.com/office/drawing/2014/main" id="{CB334ED1-B9C1-3B01-1C86-B67414FA7E05}"/>
              </a:ext>
            </a:extLst>
          </p:cNvPr>
          <p:cNvGrpSpPr/>
          <p:nvPr/>
        </p:nvGrpSpPr>
        <p:grpSpPr>
          <a:xfrm>
            <a:off x="3807326" y="6126908"/>
            <a:ext cx="334812" cy="353139"/>
            <a:chOff x="0" y="0"/>
            <a:chExt cx="6350000" cy="635000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BFA99EF-0D19-D6D8-4C66-BBB71B845D8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关于教师节的由来- 生活常识- 懂得">
            <a:extLst>
              <a:ext uri="{FF2B5EF4-FFF2-40B4-BE49-F238E27FC236}">
                <a16:creationId xmlns:a16="http://schemas.microsoft.com/office/drawing/2014/main" id="{E6C2C9EB-3EDE-4416-90CE-23A6BEA8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709" y="6651170"/>
            <a:ext cx="5137006" cy="36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-296577">
            <a:off x="15497483" y="9376494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767133" y="6213507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5824683" y="9454176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559763" y="6420877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7583538" y="6920265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266562" y="9207336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7779127" y="7121627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429030" y="9369804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597662" y="749256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1139674" y="8432591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7252734" y="8267036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1190309" y="8469775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822913" y="771016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1013141" y="8646943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438109" y="1102935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1622889" y="110293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832723" y="1102935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08151" y="1571115"/>
            <a:ext cx="1256374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三、教師倦怠預防及因應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7945" y="2494445"/>
            <a:ext cx="1621138" cy="168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6600" dirty="0">
                <a:solidFill>
                  <a:srgbClr val="002729"/>
                </a:solidFill>
                <a:latin typeface="Poppins ExtraBold"/>
              </a:rPr>
              <a:t>01</a:t>
            </a:r>
            <a:r>
              <a:rPr lang="en-US" altLang="zh-TW" sz="6600" dirty="0">
                <a:solidFill>
                  <a:srgbClr val="002729"/>
                </a:solidFill>
                <a:latin typeface="Poppins ExtraBold"/>
              </a:rPr>
              <a:t>.</a:t>
            </a:r>
            <a:endParaRPr lang="en-US" sz="6600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6BDFB07-1FC9-472F-A372-E870A3D82493}"/>
              </a:ext>
            </a:extLst>
          </p:cNvPr>
          <p:cNvSpPr/>
          <p:nvPr/>
        </p:nvSpPr>
        <p:spPr>
          <a:xfrm>
            <a:off x="2438109" y="3322304"/>
            <a:ext cx="9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algn="just">
              <a:spcAft>
                <a:spcPts val="0"/>
              </a:spcAft>
            </a:pPr>
            <a:r>
              <a:rPr lang="zh-TW" altLang="zh-TW" sz="4000" b="1" kern="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預防校長和教師發生工作倦怠的預防措施</a:t>
            </a:r>
            <a:r>
              <a:rPr lang="en-US" altLang="zh-TW" sz="4000" b="1" kern="0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:</a:t>
            </a:r>
            <a:endParaRPr lang="zh-TW" altLang="zh-TW" sz="4000" b="1" kern="1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971F0C-4330-43E5-9523-9300335EE234}"/>
              </a:ext>
            </a:extLst>
          </p:cNvPr>
          <p:cNvSpPr/>
          <p:nvPr/>
        </p:nvSpPr>
        <p:spPr>
          <a:xfrm>
            <a:off x="3708888" y="4123929"/>
            <a:ext cx="8024906" cy="5911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備妥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預防的計畫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提升校長和教師的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服務意願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參加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壓力管理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的訓練計畫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增加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工作滿足感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，增加其工作的價值感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互相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尊敬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和瞭解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讓教師覺得其工作是很重要的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想辦法加以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改進行政程序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和工作紀錄</a:t>
            </a:r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避免增加校長和教師的工作不滿足感</a:t>
            </a:r>
            <a:endParaRPr lang="zh-TW" altLang="zh-TW" sz="2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16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5170268" y="9020964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5470115" y="9152659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438109" y="1102935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1622889" y="110293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832723" y="1102935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08151" y="1571115"/>
            <a:ext cx="1256374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三、教師倦怠預防及因應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8628" y="2526974"/>
            <a:ext cx="1621138" cy="168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6600" dirty="0">
                <a:solidFill>
                  <a:srgbClr val="002729"/>
                </a:solidFill>
                <a:latin typeface="Poppins ExtraBold"/>
              </a:rPr>
              <a:t>0</a:t>
            </a:r>
            <a:r>
              <a:rPr lang="en-US" altLang="zh-TW" sz="6600" dirty="0">
                <a:solidFill>
                  <a:srgbClr val="002729"/>
                </a:solidFill>
                <a:latin typeface="Poppins ExtraBold"/>
              </a:rPr>
              <a:t>2.</a:t>
            </a:r>
            <a:endParaRPr lang="en-US" sz="6600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6BDFB07-1FC9-472F-A372-E870A3D82493}"/>
              </a:ext>
            </a:extLst>
          </p:cNvPr>
          <p:cNvSpPr/>
          <p:nvPr/>
        </p:nvSpPr>
        <p:spPr>
          <a:xfrm>
            <a:off x="2539083" y="3337871"/>
            <a:ext cx="9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algn="just">
              <a:spcAft>
                <a:spcPts val="0"/>
              </a:spcAft>
            </a:pPr>
            <a:r>
              <a:rPr lang="zh-TW" altLang="zh-TW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工作倦怠的預防及因應之道</a:t>
            </a:r>
            <a:r>
              <a:rPr lang="en-US" altLang="zh-TW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zh-TW" sz="4000" b="1" kern="1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E242C7C-3F53-4033-A634-1BAE3ECBE7D8}"/>
              </a:ext>
            </a:extLst>
          </p:cNvPr>
          <p:cNvSpPr/>
          <p:nvPr/>
        </p:nvSpPr>
        <p:spPr>
          <a:xfrm>
            <a:off x="3366484" y="4576539"/>
            <a:ext cx="435236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適度減少壓力來源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組織用人適才適所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建立社會支持系統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zh-TW" altLang="zh-TW" sz="32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主管多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關懷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成員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>
              <a:spcAft>
                <a:spcPts val="0"/>
              </a:spcAft>
            </a:pP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4D29FFB-FDD0-4DF1-A814-7444B0473C53}"/>
              </a:ext>
            </a:extLst>
          </p:cNvPr>
          <p:cNvSpPr/>
          <p:nvPr/>
        </p:nvSpPr>
        <p:spPr>
          <a:xfrm>
            <a:off x="4105513" y="8775918"/>
            <a:ext cx="11198011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有</a:t>
            </a:r>
            <a:r>
              <a:rPr lang="zh-TW" altLang="zh-TW" sz="3200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適當休息、運動、正常的飲食</a:t>
            </a: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都可避免職業倦怠的來臨。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AutoShape 17">
            <a:extLst>
              <a:ext uri="{FF2B5EF4-FFF2-40B4-BE49-F238E27FC236}">
                <a16:creationId xmlns:a16="http://schemas.microsoft.com/office/drawing/2014/main" id="{45417119-29AE-494C-AAC3-364750E5F80D}"/>
              </a:ext>
            </a:extLst>
          </p:cNvPr>
          <p:cNvSpPr/>
          <p:nvPr/>
        </p:nvSpPr>
        <p:spPr>
          <a:xfrm flipV="1">
            <a:off x="3165683" y="8521632"/>
            <a:ext cx="11956633" cy="1499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2E10D0F-1B1A-48BC-BCCB-083DA16A8536}"/>
              </a:ext>
            </a:extLst>
          </p:cNvPr>
          <p:cNvSpPr/>
          <p:nvPr/>
        </p:nvSpPr>
        <p:spPr>
          <a:xfrm>
            <a:off x="7818845" y="4586375"/>
            <a:ext cx="52011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給予成員自主空間。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暢通溝通與聯誼管道。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2000" indent="-457200" algn="just">
              <a:buFont typeface="Wingdings" panose="05000000000000000000" pitchFamily="2" charset="2"/>
              <a:buChar char="ü"/>
            </a:pPr>
            <a:r>
              <a:rPr lang="zh-TW" altLang="zh-TW" sz="32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學習適當的因應技巧。</a:t>
            </a:r>
            <a:endParaRPr lang="en-US" altLang="zh-TW" sz="32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304800" algn="just"/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/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溝通技巧] 要領導人，先要識溝通- MP HR Community">
            <a:extLst>
              <a:ext uri="{FF2B5EF4-FFF2-40B4-BE49-F238E27FC236}">
                <a16:creationId xmlns:a16="http://schemas.microsoft.com/office/drawing/2014/main" id="{D74C4FB6-11F6-41F1-8710-D954BC78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118" y="3395919"/>
            <a:ext cx="3642639" cy="189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28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減壓同時提升抗壓力｜臨床心理學家推薦6大職場減壓方法：必學忍受焦慮情緒">
            <a:extLst>
              <a:ext uri="{FF2B5EF4-FFF2-40B4-BE49-F238E27FC236}">
                <a16:creationId xmlns:a16="http://schemas.microsoft.com/office/drawing/2014/main" id="{AA4AE339-A2A5-4189-9A35-200886C8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67" y="1571115"/>
            <a:ext cx="3533374" cy="23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-296577">
            <a:off x="14312301" y="8873285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727087" y="6339074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519671" y="9080655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519717" y="6546444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614834" y="6131396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306608" y="9332903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77302" y="6293864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469076" y="9495371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58090" y="7381963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1099628" y="8558158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206173" y="7422391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1150263" y="8595342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83341" y="7599559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973095" y="8772510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3495166" y="993691"/>
            <a:ext cx="9804438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580336" y="993691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312297" y="993691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08151" y="1571115"/>
            <a:ext cx="1256374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zh-TW" sz="6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三、教師倦怠預防及因應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9555" y="2525651"/>
            <a:ext cx="1621138" cy="168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6600" dirty="0">
                <a:solidFill>
                  <a:srgbClr val="002729"/>
                </a:solidFill>
                <a:latin typeface="Poppins ExtraBold"/>
              </a:rPr>
              <a:t>0</a:t>
            </a:r>
            <a:r>
              <a:rPr lang="en-US" altLang="zh-TW" sz="6600" dirty="0">
                <a:solidFill>
                  <a:srgbClr val="002729"/>
                </a:solidFill>
                <a:latin typeface="Poppins ExtraBold"/>
              </a:rPr>
              <a:t>3.</a:t>
            </a:r>
            <a:endParaRPr lang="en-US" sz="6600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6BDFB07-1FC9-472F-A372-E870A3D82493}"/>
              </a:ext>
            </a:extLst>
          </p:cNvPr>
          <p:cNvSpPr/>
          <p:nvPr/>
        </p:nvSpPr>
        <p:spPr>
          <a:xfrm>
            <a:off x="2539083" y="3337871"/>
            <a:ext cx="9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algn="just">
              <a:spcAft>
                <a:spcPts val="0"/>
              </a:spcAft>
            </a:pPr>
            <a:r>
              <a:rPr lang="zh-TW" altLang="zh-TW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舉辦工作倦怠研討會，可達成之目標</a:t>
            </a:r>
            <a:r>
              <a:rPr lang="en-US" altLang="zh-TW" sz="40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zh-TW" sz="4000" b="1" kern="100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E242C7C-3F53-4033-A634-1BAE3ECBE7D8}"/>
              </a:ext>
            </a:extLst>
          </p:cNvPr>
          <p:cNvSpPr/>
          <p:nvPr/>
        </p:nvSpPr>
        <p:spPr>
          <a:xfrm>
            <a:off x="4437772" y="4705682"/>
            <a:ext cx="8506315" cy="295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</a:t>
            </a:r>
            <a:r>
              <a:rPr lang="zh-TW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診斷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出工作倦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怠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的程度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認識到工作的</a:t>
            </a:r>
            <a:r>
              <a:rPr lang="zh-TW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壓力來源</a:t>
            </a:r>
            <a:endParaRPr lang="zh-TW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改進與會者的能力，以區別具有壓力的工作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使與會者了解因應策略</a:t>
            </a:r>
          </a:p>
        </p:txBody>
      </p:sp>
    </p:spTree>
    <p:extLst>
      <p:ext uri="{BB962C8B-B14F-4D97-AF65-F5344CB8AC3E}">
        <p14:creationId xmlns:p14="http://schemas.microsoft.com/office/powerpoint/2010/main" val="4135024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413537">
            <a:off x="-3091487" y="6315280"/>
            <a:ext cx="4477020" cy="447702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4661071">
            <a:off x="15988896" y="-1056021"/>
            <a:ext cx="4047871" cy="40478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-309809">
            <a:off x="9130420" y="7437222"/>
            <a:ext cx="8233310" cy="823331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9813537">
            <a:off x="-2848343" y="6558424"/>
            <a:ext cx="3990730" cy="3990730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38928">
            <a:off x="16208734" y="-836183"/>
            <a:ext cx="3608196" cy="360819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090190">
            <a:off x="9577567" y="7884369"/>
            <a:ext cx="7339016" cy="73390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4413537">
            <a:off x="1460132" y="8233121"/>
            <a:ext cx="3507602" cy="3507602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4661071">
            <a:off x="14066045" y="-3075241"/>
            <a:ext cx="3171378" cy="3171378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4413537">
            <a:off x="-366056" y="8029062"/>
            <a:ext cx="3824971" cy="382497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4661071">
            <a:off x="14985446" y="-2904916"/>
            <a:ext cx="3458325" cy="3458325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309809">
            <a:off x="13095741" y="4208534"/>
            <a:ext cx="7034182" cy="7034182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4413537">
            <a:off x="-401269" y="8093758"/>
            <a:ext cx="3824971" cy="382497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4661071">
            <a:off x="15041499" y="-2940880"/>
            <a:ext cx="3458325" cy="3458325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309809">
            <a:off x="13199758" y="4295310"/>
            <a:ext cx="7034182" cy="7034182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30" name="Group 30"/>
          <p:cNvGrpSpPr/>
          <p:nvPr/>
        </p:nvGrpSpPr>
        <p:grpSpPr>
          <a:xfrm rot="9813537">
            <a:off x="-193537" y="8301491"/>
            <a:ext cx="3409507" cy="3409507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 rot="738928">
            <a:off x="15229319" y="-2753060"/>
            <a:ext cx="3082686" cy="3082686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090190">
            <a:off x="13581781" y="4677333"/>
            <a:ext cx="6270136" cy="6270136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5262761" y="1667752"/>
            <a:ext cx="3343064" cy="968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35"/>
              </a:lnSpc>
            </a:pPr>
            <a:r>
              <a:rPr lang="en-US" altLang="zh-TW" sz="48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sz="48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小結論</a:t>
            </a:r>
            <a:endParaRPr lang="en-US" sz="48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68436" y="3993051"/>
            <a:ext cx="10366752" cy="239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因此，預防教師工作倦怠，必須將個人组織及社會的各個層面予以考慮，才能有效控制工作倦怠發生。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80545" y="-1251706"/>
            <a:ext cx="8005099" cy="250341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54654" y="-1828850"/>
            <a:ext cx="3657699" cy="3657699"/>
          </a:xfrm>
          <a:prstGeom prst="rect">
            <a:avLst/>
          </a:prstGeom>
        </p:spPr>
      </p:pic>
      <p:sp>
        <p:nvSpPr>
          <p:cNvPr id="41" name="TextBox 37">
            <a:extLst>
              <a:ext uri="{FF2B5EF4-FFF2-40B4-BE49-F238E27FC236}">
                <a16:creationId xmlns:a16="http://schemas.microsoft.com/office/drawing/2014/main" id="{59C364AB-306F-44F5-AF65-B0788EA53BF6}"/>
              </a:ext>
            </a:extLst>
          </p:cNvPr>
          <p:cNvSpPr txBox="1"/>
          <p:nvPr/>
        </p:nvSpPr>
        <p:spPr>
          <a:xfrm>
            <a:off x="1927567" y="1705365"/>
            <a:ext cx="3657699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zh-TW" sz="6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908325" y="608759"/>
            <a:ext cx="14471351" cy="1977152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9" name="Group 9"/>
          <p:cNvGrpSpPr/>
          <p:nvPr/>
        </p:nvGrpSpPr>
        <p:grpSpPr>
          <a:xfrm>
            <a:off x="1028700" y="608759"/>
            <a:ext cx="1977152" cy="19771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282148" y="608759"/>
            <a:ext cx="1977152" cy="19771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33111" y="858959"/>
            <a:ext cx="15476445" cy="147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教師倦怠</a:t>
            </a:r>
            <a:r>
              <a:rPr lang="en-US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lang="en-US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0" y="8914247"/>
            <a:ext cx="9144000" cy="285957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9144000" y="8914247"/>
            <a:ext cx="9144000" cy="285957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5DC581-069A-4BCC-B256-AA3D8DB756AD}"/>
              </a:ext>
            </a:extLst>
          </p:cNvPr>
          <p:cNvSpPr/>
          <p:nvPr/>
        </p:nvSpPr>
        <p:spPr>
          <a:xfrm>
            <a:off x="4914899" y="4604891"/>
            <a:ext cx="845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hlinkClick r:id="rId4"/>
              </a:rPr>
              <a:t>https://www.youtube.com/watch?v=fcSj4VwyXEY</a:t>
            </a:r>
            <a:endParaRPr lang="en-US" altLang="zh-TW" sz="3200" dirty="0"/>
          </a:p>
          <a:p>
            <a:r>
              <a:rPr lang="en-US" altLang="zh-TW" sz="3200" dirty="0"/>
              <a:t>(04:55)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6265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2875398" y="3168249"/>
            <a:ext cx="13411783" cy="1832388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2018757" y="3181045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295092" y="3174647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21860" y="1181325"/>
            <a:ext cx="3073939" cy="1839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10773" dirty="0">
                <a:solidFill>
                  <a:srgbClr val="002729"/>
                </a:solidFill>
                <a:latin typeface="Poppins ExtraBold"/>
              </a:rPr>
              <a:t>0</a:t>
            </a:r>
            <a:r>
              <a:rPr lang="en-US" altLang="zh-TW" sz="10773" dirty="0">
                <a:solidFill>
                  <a:srgbClr val="002729"/>
                </a:solidFill>
                <a:latin typeface="Poppins ExtraBold"/>
              </a:rPr>
              <a:t>6.</a:t>
            </a:r>
            <a:endParaRPr lang="en-US" sz="10773" dirty="0">
              <a:solidFill>
                <a:srgbClr val="002729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07326" y="3237196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736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152542" y="9272863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4451927" y="9466683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7048763" y="4876994"/>
            <a:ext cx="4318924" cy="431892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7360984" y="5117140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039300" y="6923917"/>
            <a:ext cx="4709701" cy="470970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6353186" y="7088343"/>
            <a:ext cx="4709701" cy="470970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622149" y="7343799"/>
            <a:ext cx="4198138" cy="419813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6783" y="2109311"/>
            <a:ext cx="15142361" cy="8208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教學</a:t>
            </a:r>
            <a:r>
              <a:rPr lang="zh-TW" altLang="en-US" sz="3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除自身學習；教室生活、學生互動的管理；對待學生、家長的方式；自我的情緒管理；心理壓力和問題的處理方式等，是教學社會學的一部分。</a:t>
            </a:r>
            <a:endParaRPr lang="en-US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endParaRPr lang="en-US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近年來社會變遷及教育學術發展影響，教學社會學研究協助教師教學，如</a:t>
            </a:r>
            <a:r>
              <a:rPr lang="en-US" altLang="zh-TW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6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設計教學歷程</a:t>
            </a: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sz="36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改善學生的學習動機與成就</a:t>
            </a: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，及</a:t>
            </a:r>
            <a:r>
              <a:rPr lang="zh-TW" altLang="en-US" sz="36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實施評量與補救教學</a:t>
            </a: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等。 </a:t>
            </a:r>
            <a:endParaRPr lang="en-US" altLang="zh-TW" sz="3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36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3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教師的期待增加，使教師壓力更加沉重，未來應</a:t>
            </a:r>
            <a:r>
              <a:rPr lang="zh-TW" altLang="en-US" sz="3600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多加重視教師的權益，以維護學生的受教權</a:t>
            </a:r>
            <a:r>
              <a:rPr lang="zh-TW" altLang="en-US" sz="3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，及如何發展教師多元文化的教育觀念，將是現今教學社會學必須正視的課題。</a:t>
            </a:r>
            <a:endParaRPr lang="zh-TW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49413" y="-1218036"/>
            <a:ext cx="4042941" cy="404294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253CEC7-ADE7-D8C3-27B0-92B3D54A90D5}"/>
              </a:ext>
            </a:extLst>
          </p:cNvPr>
          <p:cNvSpPr txBox="1"/>
          <p:nvPr/>
        </p:nvSpPr>
        <p:spPr>
          <a:xfrm>
            <a:off x="-3733800" y="193314"/>
            <a:ext cx="11189368" cy="153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zh-TW" sz="66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5D63117F-39D3-3815-26DE-A883C6E96DF4}"/>
              </a:ext>
            </a:extLst>
          </p:cNvPr>
          <p:cNvGrpSpPr/>
          <p:nvPr/>
        </p:nvGrpSpPr>
        <p:grpSpPr>
          <a:xfrm>
            <a:off x="379586" y="2441286"/>
            <a:ext cx="334812" cy="353139"/>
            <a:chOff x="0" y="0"/>
            <a:chExt cx="6350000" cy="6350000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BDBA5F1E-5E03-7D77-2655-AF2CBBE7B77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6015984B-4A61-9EB0-4AD4-B2B3A40F0C64}"/>
              </a:ext>
            </a:extLst>
          </p:cNvPr>
          <p:cNvGrpSpPr/>
          <p:nvPr/>
        </p:nvGrpSpPr>
        <p:grpSpPr>
          <a:xfrm>
            <a:off x="370153" y="4774609"/>
            <a:ext cx="334812" cy="353139"/>
            <a:chOff x="0" y="0"/>
            <a:chExt cx="6350000" cy="6350000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CBB1880-A054-DED5-305E-9446960EA9E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AA84B75-DF36-84D1-02E3-AF6FF8A8986A}"/>
              </a:ext>
            </a:extLst>
          </p:cNvPr>
          <p:cNvGrpSpPr/>
          <p:nvPr/>
        </p:nvGrpSpPr>
        <p:grpSpPr>
          <a:xfrm>
            <a:off x="378839" y="7277100"/>
            <a:ext cx="334812" cy="353139"/>
            <a:chOff x="0" y="0"/>
            <a:chExt cx="6350000" cy="635000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69B3EF3-80D5-17C2-6D52-98934F718D2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</p:grpSp>
    </p:spTree>
    <p:extLst>
      <p:ext uri="{BB962C8B-B14F-4D97-AF65-F5344CB8AC3E}">
        <p14:creationId xmlns:p14="http://schemas.microsoft.com/office/powerpoint/2010/main" val="2725422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6155391" y="196516"/>
            <a:ext cx="6515009" cy="1616726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4973761" y="71231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019642" y="98445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18212" y="207210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125D47B-C3BC-CA16-3F33-A7CC071C219C}"/>
              </a:ext>
            </a:extLst>
          </p:cNvPr>
          <p:cNvSpPr txBox="1"/>
          <p:nvPr/>
        </p:nvSpPr>
        <p:spPr>
          <a:xfrm>
            <a:off x="2655484" y="2325949"/>
            <a:ext cx="13911785" cy="648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教師人格特質、情緒管理、領導行為與班級經營效能相關性之統合分析.pdf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教育百科˙教學社會學</a:t>
            </a:r>
          </a:p>
          <a:p>
            <a:pPr>
              <a:lnSpc>
                <a:spcPct val="150000"/>
              </a:lnSpc>
            </a:pP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http://163.28.84.215/Entry/WikiContent?title=%E6%95%99%E5%AD%B8%E7%A4%BE%E6%9C%83%E5%AD%B8&amp;search=%E6%95%99%E5%AD%B8%E7%A4%BE%E6%9C%83%E5%AD%B8#.E5.AE.9A.E7.BE.A9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教育百科˙教師倦怠感</a:t>
            </a:r>
          </a:p>
          <a:p>
            <a:pPr>
              <a:lnSpc>
                <a:spcPct val="150000"/>
              </a:lnSpc>
            </a:pP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https://pedia.cloud.edu.tw/Entry/Detail/?title=%E6%95%99%E5%B8%AB%E5%80%A6%E6%80%A0%E6%84%9F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國立屏東教育大學碩士學位論文˙教師工作倦怠整合性研究</a:t>
            </a:r>
          </a:p>
          <a:p>
            <a:pPr>
              <a:lnSpc>
                <a:spcPct val="150000"/>
              </a:lnSpc>
              <a:tabLst>
                <a:tab pos="304800" algn="l"/>
              </a:tabLst>
            </a:pP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http://140.127.82.166/retrieve/18804/101NPTT0567033-001.pdf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13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6155391" y="196516"/>
            <a:ext cx="6515009" cy="1616726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4973761" y="71231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019642" y="98445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18212" y="207210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lang="zh-TW" altLang="zh-TW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E02C61-82F2-884F-7158-1774E996A4A8}"/>
              </a:ext>
            </a:extLst>
          </p:cNvPr>
          <p:cNvSpPr txBox="1"/>
          <p:nvPr/>
        </p:nvSpPr>
        <p:spPr>
          <a:xfrm>
            <a:off x="2501653" y="2458161"/>
            <a:ext cx="13651951" cy="6476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教育百科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教學策略</a:t>
            </a: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https://pedia.cloud.edu.tw/Entry/WikiContent?title=%E6%95%99%E5%AD%B8%E7%AD%96%E7%95%A5&amp;search=%E6%95%99%E5%AD%B8%E7%AD%96%E7%95%A5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教育百科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文化回應教學</a:t>
            </a:r>
          </a:p>
          <a:p>
            <a:pPr>
              <a:lnSpc>
                <a:spcPct val="150000"/>
              </a:lnSpc>
            </a:pPr>
            <a:r>
              <a:rPr lang="en-US" altLang="zh-TW" sz="2800" u="sng" kern="100" dirty="0">
                <a:solidFill>
                  <a:srgbClr val="0563C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https://pedia.cloud.edu.tw/Entry/WikiContent?title=%E6%96%87%E5%8C%96%E5%9B%9E%E6%87%89%E6%95%99%E5%AD%B8&amp;search=%E6%96%87%E5%8C%96%E5%9B%9E%E6%87%89%E6%95%99%E5%AD%B8</a:t>
            </a:r>
            <a:endParaRPr lang="zh-TW" altLang="zh-TW" sz="2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教育科學研究期刊 第五十六卷第四期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2011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（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），</a:t>
            </a:r>
            <a:r>
              <a:rPr lang="en-US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9-97</a:t>
            </a:r>
            <a:r>
              <a:rPr lang="zh-TW" altLang="zh-TW" sz="2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揭開日本學生傑出表現背後的秘密：教學研究。黃源河、符碧真。</a:t>
            </a:r>
          </a:p>
        </p:txBody>
      </p:sp>
    </p:spTree>
    <p:extLst>
      <p:ext uri="{BB962C8B-B14F-4D97-AF65-F5344CB8AC3E}">
        <p14:creationId xmlns:p14="http://schemas.microsoft.com/office/powerpoint/2010/main" val="163229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3093128" y="8702721"/>
            <a:ext cx="5512571" cy="551257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103422">
            <a:off x="13392513" y="9002106"/>
            <a:ext cx="4913801" cy="491380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296577">
            <a:off x="16417352" y="4744190"/>
            <a:ext cx="4318924" cy="431892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5103422">
            <a:off x="16651910" y="4978748"/>
            <a:ext cx="3849807" cy="384980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5757938" y="6549662"/>
            <a:ext cx="4709701" cy="4709701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296577">
            <a:off x="15827358" y="6608030"/>
            <a:ext cx="4709701" cy="470970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083140" y="6863812"/>
            <a:ext cx="4198138" cy="419813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8663" y="2715773"/>
            <a:ext cx="1239634" cy="123963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48663" y="5227354"/>
            <a:ext cx="1239634" cy="123963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48663" y="7559914"/>
            <a:ext cx="1239634" cy="123963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5912" y="5564980"/>
            <a:ext cx="685135" cy="56438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42236" y="7945684"/>
            <a:ext cx="852488" cy="46809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13071" y="675433"/>
            <a:ext cx="11145262" cy="128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72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研究發展</a:t>
            </a:r>
            <a:endParaRPr lang="en-US" sz="72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667000" y="2730809"/>
            <a:ext cx="8554744" cy="590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357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華勒</a:t>
            </a:r>
            <a:r>
              <a:rPr lang="en-US" altLang="zh-TW" sz="357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(W. Waller)</a:t>
            </a:r>
            <a:endParaRPr lang="en-US" sz="3579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971800" y="3712357"/>
            <a:ext cx="12591992" cy="64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學校是強制性組織，師生處於暫時平衡狀態，</a:t>
            </a:r>
            <a:r>
              <a:rPr lang="zh-TW" altLang="en-US" sz="32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潛在的對立情感和衝突。</a:t>
            </a:r>
            <a:endParaRPr lang="en-US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789999" y="-992771"/>
            <a:ext cx="4042941" cy="4042941"/>
          </a:xfrm>
          <a:prstGeom prst="rect">
            <a:avLst/>
          </a:prstGeom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C2E7E5C0-5C05-17BE-10E8-40CD64008489}"/>
              </a:ext>
            </a:extLst>
          </p:cNvPr>
          <p:cNvSpPr txBox="1"/>
          <p:nvPr/>
        </p:nvSpPr>
        <p:spPr>
          <a:xfrm>
            <a:off x="2705100" y="5010064"/>
            <a:ext cx="8554744" cy="590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357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傑克遜</a:t>
            </a:r>
            <a:r>
              <a:rPr lang="en-US" altLang="zh-TW" sz="3579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(P. Jackson)</a:t>
            </a:r>
            <a:endParaRPr lang="en-US" sz="3579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8BFD4C8-2EBA-24AD-C41F-13FD8D3E01E0}"/>
              </a:ext>
            </a:extLst>
          </p:cNvPr>
          <p:cNvSpPr txBox="1"/>
          <p:nvPr/>
        </p:nvSpPr>
        <p:spPr>
          <a:xfrm>
            <a:off x="2727628" y="5763121"/>
            <a:ext cx="12561680" cy="1479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教室生活</a:t>
            </a:r>
            <a:r>
              <a:rPr lang="en-US" altLang="zh-TW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猶如「群眾」，教師控制學生</a:t>
            </a:r>
            <a:r>
              <a:rPr lang="en-US" altLang="zh-TW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群眾</a:t>
            </a:r>
            <a:r>
              <a:rPr lang="en-US" altLang="zh-TW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，須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訂定明確規範</a:t>
            </a:r>
            <a:r>
              <a:rPr lang="zh-TW" altLang="en-US" sz="3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，構築了學校教學的社會化功能。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0F3174F-D083-45FC-04AD-324C06E5EC9C}"/>
              </a:ext>
            </a:extLst>
          </p:cNvPr>
          <p:cNvSpPr txBox="1"/>
          <p:nvPr/>
        </p:nvSpPr>
        <p:spPr>
          <a:xfrm>
            <a:off x="2631437" y="7896991"/>
            <a:ext cx="10458450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現象學</a:t>
            </a:r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理論</a:t>
            </a: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「微觀」</a:t>
            </a:r>
            <a:endParaRPr lang="zh-TW" altLang="en-US" sz="4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413537">
            <a:off x="-3091487" y="6315280"/>
            <a:ext cx="4477020" cy="447702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4661071">
            <a:off x="15988896" y="-1056021"/>
            <a:ext cx="4047871" cy="40478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-309809">
            <a:off x="9130420" y="7437222"/>
            <a:ext cx="8233310" cy="823331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9813537">
            <a:off x="-2848343" y="6558424"/>
            <a:ext cx="3990730" cy="3990730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38928">
            <a:off x="16208734" y="-836183"/>
            <a:ext cx="3608196" cy="360819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090190">
            <a:off x="9577567" y="7884369"/>
            <a:ext cx="7339016" cy="73390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4413537">
            <a:off x="1460132" y="8233121"/>
            <a:ext cx="3507602" cy="3507602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4661071">
            <a:off x="14066045" y="-3075241"/>
            <a:ext cx="3171378" cy="3171378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4413537">
            <a:off x="-366056" y="8029062"/>
            <a:ext cx="3824971" cy="3824971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4661071">
            <a:off x="14985446" y="-2904916"/>
            <a:ext cx="3458325" cy="3458325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309809">
            <a:off x="13095741" y="4208534"/>
            <a:ext cx="7034182" cy="7034182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4413537">
            <a:off x="-401269" y="8093758"/>
            <a:ext cx="3824971" cy="382497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4661071">
            <a:off x="15041499" y="-2940880"/>
            <a:ext cx="3458325" cy="3458325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309809">
            <a:off x="13199758" y="4295310"/>
            <a:ext cx="7034182" cy="7034182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30" name="Group 30"/>
          <p:cNvGrpSpPr/>
          <p:nvPr/>
        </p:nvGrpSpPr>
        <p:grpSpPr>
          <a:xfrm rot="9813537">
            <a:off x="-193537" y="8301491"/>
            <a:ext cx="3409507" cy="3409507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 rot="738928">
            <a:off x="15229319" y="-2753060"/>
            <a:ext cx="3082686" cy="3082686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090190">
            <a:off x="13581781" y="4677333"/>
            <a:ext cx="6270136" cy="6270136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6637393" y="3834152"/>
            <a:ext cx="7503199" cy="117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5"/>
              </a:lnSpc>
            </a:pPr>
            <a:r>
              <a:rPr lang="en" altLang="zh-TW" sz="9600" dirty="0">
                <a:solidFill>
                  <a:srgbClr val="FFB000"/>
                </a:solidFill>
                <a:latin typeface="Poppins ExtraBold"/>
              </a:rPr>
              <a:t>THANKS!</a:t>
            </a:r>
            <a:endParaRPr lang="en-US" sz="9600" dirty="0">
              <a:solidFill>
                <a:srgbClr val="FFB000"/>
              </a:solidFill>
              <a:latin typeface="Poppins ExtraBold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80545" y="-1251706"/>
            <a:ext cx="8005099" cy="250341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54654" y="-1828850"/>
            <a:ext cx="3657699" cy="365769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790DF87-16A2-5A02-39F8-AE244EDA0F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47" b="72266" l="18668" r="31259">
                        <a14:foregroundMark x1="18668" y1="55990" x2="18814" y2="58333"/>
                        <a14:foregroundMark x1="23060" y1="67057" x2="22914" y2="72266"/>
                        <a14:foregroundMark x1="22914" y1="72266" x2="22914" y2="72266"/>
                        <a14:foregroundMark x1="31259" y1="58073" x2="31259" y2="58073"/>
                      </a14:backgroundRemoval>
                    </a14:imgEffect>
                  </a14:imgLayer>
                </a14:imgProps>
              </a:ext>
            </a:extLst>
          </a:blip>
          <a:srcRect l="17204" t="45072" r="67450" b="24868"/>
          <a:stretch/>
        </p:blipFill>
        <p:spPr>
          <a:xfrm>
            <a:off x="878160" y="1705604"/>
            <a:ext cx="5759233" cy="63425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6" name="Group 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7937" y="-923275"/>
            <a:ext cx="5904665" cy="1846550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4593201" y="2652188"/>
            <a:ext cx="9733981" cy="1802329"/>
          </a:xfrm>
          <a:prstGeom prst="rect">
            <a:avLst/>
          </a:prstGeom>
          <a:solidFill>
            <a:srgbClr val="002729"/>
          </a:solidFill>
        </p:spPr>
      </p:sp>
      <p:grpSp>
        <p:nvGrpSpPr>
          <p:cNvPr id="33" name="Group 33"/>
          <p:cNvGrpSpPr/>
          <p:nvPr/>
        </p:nvGrpSpPr>
        <p:grpSpPr>
          <a:xfrm>
            <a:off x="3622134" y="2622129"/>
            <a:ext cx="1832388" cy="1832388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3350785" y="2637158"/>
            <a:ext cx="1832388" cy="1832388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272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-18255" y="1210904"/>
            <a:ext cx="2921539" cy="1839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83"/>
              </a:lnSpc>
            </a:pPr>
            <a:r>
              <a:rPr lang="en-US" sz="9000" b="1" dirty="0">
                <a:solidFill>
                  <a:srgbClr val="FFB000"/>
                </a:solidFill>
                <a:latin typeface="Poppins ExtraBold"/>
              </a:rPr>
              <a:t>0</a:t>
            </a:r>
            <a:r>
              <a:rPr lang="en-US" altLang="zh-TW" sz="9000" b="1" dirty="0">
                <a:solidFill>
                  <a:srgbClr val="FFB000"/>
                </a:solidFill>
                <a:latin typeface="Poppins ExtraBold"/>
              </a:rPr>
              <a:t>2.</a:t>
            </a:r>
            <a:endParaRPr lang="en-US" sz="9000" b="1" dirty="0">
              <a:solidFill>
                <a:srgbClr val="FFB000"/>
              </a:solidFill>
              <a:latin typeface="Poppins ExtraBold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2E9ED3-5AA3-6012-0124-152CE4200022}"/>
              </a:ext>
            </a:extLst>
          </p:cNvPr>
          <p:cNvSpPr txBox="1"/>
          <p:nvPr/>
        </p:nvSpPr>
        <p:spPr>
          <a:xfrm>
            <a:off x="3865507" y="2692104"/>
            <a:ext cx="11189368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599"/>
              </a:lnSpc>
            </a:pPr>
            <a:r>
              <a:rPr lang="zh-TW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教師特質分析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D13D9DF-8574-CA9D-58DD-26E7C08CC6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25" b="65555" l="80923" r="94046"/>
                    </a14:imgEffect>
                  </a14:imgLayer>
                </a14:imgProps>
              </a:ext>
            </a:extLst>
          </a:blip>
          <a:srcRect l="88130" t="46171" r="4314" b="38135"/>
          <a:stretch/>
        </p:blipFill>
        <p:spPr>
          <a:xfrm>
            <a:off x="5081178" y="4499414"/>
            <a:ext cx="12809436" cy="4666798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B32EEDF-D6E3-A79F-77EE-C459358A85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25" b="65555" l="80923" r="94046"/>
                    </a14:imgEffect>
                  </a14:imgLayer>
                </a14:imgProps>
              </a:ext>
            </a:extLst>
          </a:blip>
          <a:srcRect l="79283" t="46171" r="4314" b="32291"/>
          <a:stretch/>
        </p:blipFill>
        <p:spPr>
          <a:xfrm>
            <a:off x="3396986" y="4534624"/>
            <a:ext cx="4733665" cy="6151055"/>
          </a:xfrm>
          <a:prstGeom prst="rect">
            <a:avLst/>
          </a:prstGeom>
        </p:spPr>
      </p:pic>
      <p:sp>
        <p:nvSpPr>
          <p:cNvPr id="50" name="TextBox 24">
            <a:extLst>
              <a:ext uri="{FF2B5EF4-FFF2-40B4-BE49-F238E27FC236}">
                <a16:creationId xmlns:a16="http://schemas.microsoft.com/office/drawing/2014/main" id="{B5D3EE99-8A1C-788B-C55B-BD73ADD31BAD}"/>
              </a:ext>
            </a:extLst>
          </p:cNvPr>
          <p:cNvSpPr txBox="1"/>
          <p:nvPr/>
        </p:nvSpPr>
        <p:spPr>
          <a:xfrm>
            <a:off x="6629400" y="5442689"/>
            <a:ext cx="396408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教學歷程</a:t>
            </a:r>
            <a:endParaRPr 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169DF68-B59B-EBCC-3449-9215068B038F}"/>
              </a:ext>
            </a:extLst>
          </p:cNvPr>
          <p:cNvSpPr txBox="1"/>
          <p:nvPr/>
        </p:nvSpPr>
        <p:spPr>
          <a:xfrm>
            <a:off x="6629400" y="6629126"/>
            <a:ext cx="590466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統合分析相關性</a:t>
            </a:r>
            <a:endParaRPr 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5A705999-6334-A0D0-7A1F-9C0D6581FC3B}"/>
              </a:ext>
            </a:extLst>
          </p:cNvPr>
          <p:cNvSpPr txBox="1"/>
          <p:nvPr/>
        </p:nvSpPr>
        <p:spPr>
          <a:xfrm>
            <a:off x="6595959" y="7842071"/>
            <a:ext cx="887310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學生喜愛之老師人格特質</a:t>
            </a:r>
            <a:endParaRPr 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927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745877">
            <a:off x="-3939327" y="-689772"/>
            <a:ext cx="6654182" cy="66541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" name="Group 4"/>
          <p:cNvGrpSpPr/>
          <p:nvPr/>
        </p:nvGrpSpPr>
        <p:grpSpPr>
          <a:xfrm rot="-8454122">
            <a:off x="-3577942" y="-328387"/>
            <a:ext cx="5931412" cy="5931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7745877">
            <a:off x="-1554837" y="6219809"/>
            <a:ext cx="5213340" cy="521334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8" name="Group 8"/>
          <p:cNvGrpSpPr/>
          <p:nvPr/>
        </p:nvGrpSpPr>
        <p:grpSpPr>
          <a:xfrm rot="-8454122">
            <a:off x="-1271703" y="6502943"/>
            <a:ext cx="4647072" cy="4647072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7745877">
            <a:off x="-3137478" y="3902321"/>
            <a:ext cx="5685044" cy="5685044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7745877">
            <a:off x="-3246377" y="3913578"/>
            <a:ext cx="5685044" cy="5685044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8454122">
            <a:off x="-2937625" y="4222330"/>
            <a:ext cx="5067541" cy="5067541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3847921" y="2293334"/>
            <a:ext cx="3188186" cy="0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168002" y="3924300"/>
            <a:ext cx="3188186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735034" y="3924300"/>
            <a:ext cx="1802860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6168002" y="7353300"/>
            <a:ext cx="2814449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735034" y="7353300"/>
            <a:ext cx="1928935" cy="0"/>
          </a:xfrm>
          <a:prstGeom prst="line">
            <a:avLst/>
          </a:prstGeom>
          <a:ln w="47625" cap="rnd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E58167-31BB-254C-1BE4-45FB5ADE96ED}"/>
              </a:ext>
            </a:extLst>
          </p:cNvPr>
          <p:cNvSpPr txBox="1"/>
          <p:nvPr/>
        </p:nvSpPr>
        <p:spPr>
          <a:xfrm>
            <a:off x="6071819" y="2757475"/>
            <a:ext cx="1103683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「物質環境」 </a:t>
            </a:r>
            <a:r>
              <a:rPr lang="zh-TW" altLang="en-US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「教師」 </a:t>
            </a:r>
            <a:endParaRPr lang="en-US" altLang="zh-TW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「學生」 </a:t>
            </a:r>
            <a:r>
              <a:rPr lang="zh-TW" altLang="en-US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zh-TW" altLang="zh-TW" sz="48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「教學」</a:t>
            </a:r>
            <a:endParaRPr lang="zh-TW" altLang="en-US" sz="48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583F3B73-DEC8-B6E8-BCEB-E1BAEE237CAA}"/>
              </a:ext>
            </a:extLst>
          </p:cNvPr>
          <p:cNvSpPr txBox="1"/>
          <p:nvPr/>
        </p:nvSpPr>
        <p:spPr>
          <a:xfrm>
            <a:off x="11195967" y="1010061"/>
            <a:ext cx="6816738" cy="745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10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教學歷程</a:t>
            </a:r>
            <a:endParaRPr lang="en-US" sz="9000" b="1" dirty="0">
              <a:solidFill>
                <a:srgbClr val="FFB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164E22D-9F61-C7C9-4745-8032A3388A70}"/>
              </a:ext>
            </a:extLst>
          </p:cNvPr>
          <p:cNvSpPr txBox="1"/>
          <p:nvPr/>
        </p:nvSpPr>
        <p:spPr>
          <a:xfrm>
            <a:off x="7301435" y="4034574"/>
            <a:ext cx="11791950" cy="221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燈光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      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</a:t>
            </a:r>
            <a:r>
              <a:rPr lang="zh-TW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特質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性別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溫度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      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專業教育知識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教師文化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空間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              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溝通能力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教學知識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CB2DDF-59EE-4928-2E97-3C89968D7C32}"/>
              </a:ext>
            </a:extLst>
          </p:cNvPr>
          <p:cNvSpPr txBox="1"/>
          <p:nvPr/>
        </p:nvSpPr>
        <p:spPr>
          <a:xfrm>
            <a:off x="6168002" y="7613776"/>
            <a:ext cx="11791950" cy="221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社經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背景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學生特質                              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師生關係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學習動機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性別                                 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班級經營策略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先備知識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智能                                     課程領域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1859172-4806-FEDB-B72B-F35B7FF4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71" b="63672" l="73280" r="93631">
                        <a14:foregroundMark x1="74890" y1="52214" x2="91581" y2="52214"/>
                        <a14:foregroundMark x1="74158" y1="60286" x2="91947" y2="62500"/>
                        <a14:foregroundMark x1="75769" y1="50651" x2="76647" y2="62109"/>
                        <a14:foregroundMark x1="76647" y1="62109" x2="77892" y2="61589"/>
                        <a14:foregroundMark x1="81040" y1="50651" x2="81552" y2="58724"/>
                        <a14:foregroundMark x1="87701" y1="50651" x2="87701" y2="58464"/>
                        <a14:foregroundMark x1="88067" y1="49089" x2="85432" y2="49609"/>
                        <a14:foregroundMark x1="84700" y1="47786" x2="84700" y2="47786"/>
                        <a14:foregroundMark x1="92606" y1="49089" x2="92899" y2="58464"/>
                        <a14:foregroundMark x1="92899" y1="58464" x2="92972" y2="58724"/>
                        <a14:foregroundMark x1="92606" y1="58724" x2="93704" y2="63411"/>
                        <a14:foregroundMark x1="91581" y1="63672" x2="91581" y2="63672"/>
                        <a14:foregroundMark x1="93119" y1="63411" x2="81040" y2="63411"/>
                        <a14:foregroundMark x1="74671" y1="48047" x2="76647" y2="47786"/>
                        <a14:foregroundMark x1="73280" y1="54036" x2="73280" y2="54036"/>
                        <a14:foregroundMark x1="81698" y1="50000" x2="81698" y2="50000"/>
                        <a14:foregroundMark x1="91581" y1="48698" x2="91581" y2="48698"/>
                        <a14:foregroundMark x1="87848" y1="48438" x2="87848" y2="48438"/>
                        <a14:foregroundMark x1="79941" y1="52474" x2="79941" y2="52474"/>
                      </a14:backgroundRemoval>
                    </a14:imgEffect>
                  </a14:imgLayer>
                </a14:imgProps>
              </a:ext>
            </a:extLst>
          </a:blip>
          <a:srcRect l="71763" t="42137" r="3735" b="34841"/>
          <a:stretch/>
        </p:blipFill>
        <p:spPr>
          <a:xfrm>
            <a:off x="3559674" y="-59037"/>
            <a:ext cx="4556667" cy="240696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CB26C19-8B82-1A9A-D5EA-021302E30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24" b="63542" l="65520" r="72694">
                        <a14:foregroundMark x1="66764" y1="38542" x2="69985" y2="36458"/>
                        <a14:foregroundMark x1="69619" y1="35026" x2="66618" y2="41927"/>
                        <a14:foregroundMark x1="66618" y1="41927" x2="69473" y2="48698"/>
                        <a14:foregroundMark x1="69473" y1="48698" x2="68375" y2="57031"/>
                        <a14:foregroundMark x1="68375" y1="57031" x2="68155" y2="57943"/>
                        <a14:foregroundMark x1="68155" y1="35286" x2="71303" y2="42969"/>
                        <a14:foregroundMark x1="71303" y1="42969" x2="71303" y2="45443"/>
                        <a14:foregroundMark x1="68302" y1="63542" x2="68302" y2="63542"/>
                        <a14:foregroundMark x1="67789" y1="33724" x2="67789" y2="33724"/>
                        <a14:foregroundMark x1="69619" y1="37109" x2="69619" y2="37109"/>
                        <a14:foregroundMark x1="68960" y1="38802" x2="68960" y2="38802"/>
                        <a14:foregroundMark x1="68814" y1="37630" x2="68814" y2="53385"/>
                      </a14:backgroundRemoval>
                    </a14:imgEffect>
                  </a14:imgLayer>
                </a14:imgProps>
              </a:ext>
            </a:extLst>
          </a:blip>
          <a:srcRect l="64640" t="31826" r="26402" b="34841"/>
          <a:stretch/>
        </p:blipFill>
        <p:spPr>
          <a:xfrm flipH="1">
            <a:off x="16160686" y="5992825"/>
            <a:ext cx="2177585" cy="4524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>
            <a:grpSpLocks noChangeAspect="1"/>
          </p:cNvGrpSpPr>
          <p:nvPr/>
        </p:nvGrpSpPr>
        <p:grpSpPr>
          <a:xfrm rot="21200233">
            <a:off x="926289" y="2820660"/>
            <a:ext cx="5702141" cy="5581518"/>
            <a:chOff x="-133584" y="0"/>
            <a:chExt cx="2737681" cy="2679768"/>
          </a:xfrm>
        </p:grpSpPr>
        <p:sp>
          <p:nvSpPr>
            <p:cNvPr id="10" name="Freeform 10"/>
            <p:cNvSpPr/>
            <p:nvPr/>
          </p:nvSpPr>
          <p:spPr>
            <a:xfrm>
              <a:off x="1270000" y="0"/>
              <a:ext cx="1334097" cy="1814043"/>
            </a:xfrm>
            <a:custGeom>
              <a:avLst/>
              <a:gdLst/>
              <a:ahLst/>
              <a:cxnLst/>
              <a:rect l="l" t="t" r="r" b="b"/>
              <a:pathLst>
                <a:path w="1334097" h="1814043">
                  <a:moveTo>
                    <a:pt x="0" y="0"/>
                  </a:moveTo>
                  <a:cubicBezTo>
                    <a:pt x="435423" y="0"/>
                    <a:pt x="840492" y="223068"/>
                    <a:pt x="1073274" y="591043"/>
                  </a:cubicBezTo>
                  <a:cubicBezTo>
                    <a:pt x="1306057" y="959018"/>
                    <a:pt x="1334097" y="1420595"/>
                    <a:pt x="1147570" y="1814043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00" y="1270000"/>
              <a:ext cx="1173327" cy="1196151"/>
            </a:xfrm>
            <a:custGeom>
              <a:avLst/>
              <a:gdLst/>
              <a:ahLst/>
              <a:cxnLst/>
              <a:rect l="l" t="t" r="r" b="b"/>
              <a:pathLst>
                <a:path w="1173327" h="1196151">
                  <a:moveTo>
                    <a:pt x="1173327" y="486008"/>
                  </a:moveTo>
                  <a:cubicBezTo>
                    <a:pt x="1035988" y="817575"/>
                    <a:pt x="764775" y="1075555"/>
                    <a:pt x="426759" y="1196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9A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33584" y="328214"/>
              <a:ext cx="1889592" cy="2351554"/>
            </a:xfrm>
            <a:custGeom>
              <a:avLst/>
              <a:gdLst/>
              <a:ahLst/>
              <a:cxnLst/>
              <a:rect l="l" t="t" r="r" b="b"/>
              <a:pathLst>
                <a:path w="1889592" h="2351554">
                  <a:moveTo>
                    <a:pt x="1889592" y="2115113"/>
                  </a:moveTo>
                  <a:cubicBezTo>
                    <a:pt x="1318773" y="2351554"/>
                    <a:pt x="660620" y="2142886"/>
                    <a:pt x="330310" y="1620743"/>
                  </a:cubicBezTo>
                  <a:cubicBezTo>
                    <a:pt x="0" y="1098600"/>
                    <a:pt x="93389" y="414505"/>
                    <a:pt x="551563" y="0"/>
                  </a:cubicBezTo>
                  <a:lnTo>
                    <a:pt x="1403584" y="941786"/>
                  </a:lnTo>
                  <a:close/>
                </a:path>
              </a:pathLst>
            </a:custGeom>
            <a:solidFill>
              <a:srgbClr val="707E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71974" y="0"/>
              <a:ext cx="898026" cy="1270000"/>
            </a:xfrm>
            <a:custGeom>
              <a:avLst/>
              <a:gdLst/>
              <a:ahLst/>
              <a:cxnLst/>
              <a:rect l="l" t="t" r="r" b="b"/>
              <a:pathLst>
                <a:path w="898026" h="1270000">
                  <a:moveTo>
                    <a:pt x="0" y="371974"/>
                  </a:moveTo>
                  <a:cubicBezTo>
                    <a:pt x="238140" y="133834"/>
                    <a:pt x="561118" y="34"/>
                    <a:pt x="897899" y="0"/>
                  </a:cubicBezTo>
                  <a:lnTo>
                    <a:pt x="898026" y="1270000"/>
                  </a:lnTo>
                  <a:close/>
                </a:path>
              </a:pathLst>
            </a:custGeom>
            <a:solidFill>
              <a:srgbClr val="375F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3F03"/>
            </a:solidFill>
          </p:spPr>
        </p:sp>
      </p:grpSp>
      <p:sp>
        <p:nvSpPr>
          <p:cNvPr id="17" name="AutoShape 17"/>
          <p:cNvSpPr/>
          <p:nvPr/>
        </p:nvSpPr>
        <p:spPr>
          <a:xfrm flipV="1">
            <a:off x="8053208" y="4838700"/>
            <a:ext cx="9015592" cy="48272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5193540" y="7244053"/>
            <a:ext cx="6112720" cy="191161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V="1">
            <a:off x="15193540" y="1131333"/>
            <a:ext cx="6112720" cy="1911614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2355C6CE-FD45-AB20-8581-89189468B002}"/>
              </a:ext>
            </a:extLst>
          </p:cNvPr>
          <p:cNvSpPr txBox="1"/>
          <p:nvPr/>
        </p:nvSpPr>
        <p:spPr>
          <a:xfrm>
            <a:off x="1303701" y="646116"/>
            <a:ext cx="12761172" cy="147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zh-TW" altLang="en-US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zh-TW" sz="90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統合分析相關性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-516816" y="5642722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endParaRPr lang="en-US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zh-TW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情緒管理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A79C0C1-6177-847A-71CF-F1B03FD980A7}"/>
              </a:ext>
            </a:extLst>
          </p:cNvPr>
          <p:cNvSpPr txBox="1"/>
          <p:nvPr/>
        </p:nvSpPr>
        <p:spPr>
          <a:xfrm>
            <a:off x="-450961" y="3264492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</a:t>
            </a:r>
            <a:endParaRPr lang="en-US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</a:t>
            </a:r>
            <a:endParaRPr lang="zh-TW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D54D9886-EC47-5697-465D-F33B1A792554}"/>
              </a:ext>
            </a:extLst>
          </p:cNvPr>
          <p:cNvSpPr txBox="1"/>
          <p:nvPr/>
        </p:nvSpPr>
        <p:spPr>
          <a:xfrm>
            <a:off x="1495509" y="3886623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班級經營</a:t>
            </a:r>
            <a:endParaRPr lang="en-US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  <a:endParaRPr lang="zh-TW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B2D58CE-8D80-DF5F-2B4E-AF6879ED7FA7}"/>
              </a:ext>
            </a:extLst>
          </p:cNvPr>
          <p:cNvSpPr txBox="1"/>
          <p:nvPr/>
        </p:nvSpPr>
        <p:spPr>
          <a:xfrm>
            <a:off x="1936839" y="5966789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</a:t>
            </a:r>
            <a:endParaRPr lang="en-US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4004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特質</a:t>
            </a:r>
            <a:endParaRPr lang="en-US" altLang="zh-TW" sz="4004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71F1A0-C4A9-162C-38F3-3E93455D51B6}"/>
              </a:ext>
            </a:extLst>
          </p:cNvPr>
          <p:cNvSpPr txBox="1"/>
          <p:nvPr/>
        </p:nvSpPr>
        <p:spPr>
          <a:xfrm>
            <a:off x="7869598" y="2398173"/>
            <a:ext cx="10003970" cy="7373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教師的</a:t>
            </a:r>
            <a:r>
              <a:rPr lang="zh-TW" altLang="en-US" sz="4004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領導行為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，個別關懷、智能啟發、激勵的領導，影響學生的表現。</a:t>
            </a: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高中生進入自律階段，教師以</a:t>
            </a:r>
            <a:r>
              <a:rPr lang="zh-TW" altLang="en-US" sz="4004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理性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4004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，建立良好師生關係。 </a:t>
            </a: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4004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教師的</a:t>
            </a:r>
            <a:r>
              <a:rPr lang="zh-TW" altLang="en-US" sz="4004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</a:t>
            </a:r>
            <a:r>
              <a:rPr lang="zh-TW" altLang="en-US" sz="4004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，以和善、嚴謹自律、開放特質，提高班級經營成效。</a:t>
            </a:r>
          </a:p>
        </p:txBody>
      </p:sp>
      <p:sp>
        <p:nvSpPr>
          <p:cNvPr id="28" name="AutoShape 17">
            <a:extLst>
              <a:ext uri="{FF2B5EF4-FFF2-40B4-BE49-F238E27FC236}">
                <a16:creationId xmlns:a16="http://schemas.microsoft.com/office/drawing/2014/main" id="{64FD934E-927A-9E59-032B-97EA08E30B80}"/>
              </a:ext>
            </a:extLst>
          </p:cNvPr>
          <p:cNvSpPr/>
          <p:nvPr/>
        </p:nvSpPr>
        <p:spPr>
          <a:xfrm flipV="1">
            <a:off x="8129408" y="7756402"/>
            <a:ext cx="9015592" cy="48272"/>
          </a:xfrm>
          <a:prstGeom prst="line">
            <a:avLst/>
          </a:prstGeom>
          <a:ln w="47625" cap="rnd">
            <a:solidFill>
              <a:srgbClr val="0027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左大括弧 28">
            <a:extLst>
              <a:ext uri="{FF2B5EF4-FFF2-40B4-BE49-F238E27FC236}">
                <a16:creationId xmlns:a16="http://schemas.microsoft.com/office/drawing/2014/main" id="{1096D059-84A4-6CA5-3F97-9255B0DDDB61}"/>
              </a:ext>
            </a:extLst>
          </p:cNvPr>
          <p:cNvSpPr/>
          <p:nvPr/>
        </p:nvSpPr>
        <p:spPr>
          <a:xfrm>
            <a:off x="6798065" y="3165904"/>
            <a:ext cx="933275" cy="5606842"/>
          </a:xfrm>
          <a:prstGeom prst="leftBrace">
            <a:avLst>
              <a:gd name="adj1" fmla="val 8333"/>
              <a:gd name="adj2" fmla="val 49592"/>
            </a:avLst>
          </a:prstGeom>
          <a:noFill/>
          <a:ln w="76200">
            <a:solidFill>
              <a:srgbClr val="707E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D22D0AE-D0BA-BD68-9431-695ABE71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422" b="49089" l="69766" r="74451">
                        <a14:foregroundMark x1="70717" y1="34505" x2="72401" y2="33984"/>
                        <a14:foregroundMark x1="70425" y1="33333" x2="70425" y2="33333"/>
                        <a14:foregroundMark x1="70425" y1="33333" x2="70717" y2="38672"/>
                        <a14:foregroundMark x1="71083" y1="35156" x2="71742" y2="44661"/>
                        <a14:foregroundMark x1="71742" y1="44661" x2="72914" y2="48177"/>
                        <a14:foregroundMark x1="71889" y1="40495" x2="72401" y2="49089"/>
                        <a14:foregroundMark x1="73572" y1="33984" x2="73939" y2="33984"/>
                        <a14:foregroundMark x1="74085" y1="33333" x2="72255" y2="35156"/>
                        <a14:foregroundMark x1="74231" y1="33073" x2="71742" y2="33984"/>
                        <a14:foregroundMark x1="69400" y1="33073" x2="74012" y2="32813"/>
                        <a14:foregroundMark x1="74012" y1="32813" x2="74231" y2="32813"/>
                        <a14:foregroundMark x1="70059" y1="32422" x2="73719" y2="32422"/>
                        <a14:foregroundMark x1="69766" y1="33073" x2="69766" y2="39844"/>
                        <a14:foregroundMark x1="69766" y1="39844" x2="69766" y2="39844"/>
                      </a14:backgroundRemoval>
                    </a14:imgEffect>
                  </a14:imgLayer>
                </a14:imgProps>
              </a:ext>
            </a:extLst>
          </a:blip>
          <a:srcRect l="69423" t="31424" r="24890" b="51581"/>
          <a:stretch/>
        </p:blipFill>
        <p:spPr>
          <a:xfrm rot="21320838">
            <a:off x="-31078" y="6743022"/>
            <a:ext cx="1933729" cy="3627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 rot="-3292489">
            <a:off x="17460260" y="200522"/>
            <a:ext cx="3765873" cy="3765873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1871429">
            <a:off x="16652357" y="9174812"/>
            <a:ext cx="2853197" cy="2853197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2107510">
            <a:off x="16867206" y="384990"/>
            <a:ext cx="3356827" cy="3356827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 rot="3528570">
            <a:off x="16807313" y="9329768"/>
            <a:ext cx="2543286" cy="2543286"/>
            <a:chOff x="0" y="0"/>
            <a:chExt cx="1913890" cy="19138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3292489">
            <a:off x="15888221" y="-2840850"/>
            <a:ext cx="2950441" cy="2950441"/>
            <a:chOff x="0" y="0"/>
            <a:chExt cx="1913890" cy="19138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id="40" name="Group 40"/>
          <p:cNvGrpSpPr/>
          <p:nvPr/>
        </p:nvGrpSpPr>
        <p:grpSpPr>
          <a:xfrm rot="2107510">
            <a:off x="16048458" y="-2680613"/>
            <a:ext cx="2629967" cy="2629967"/>
            <a:chOff x="0" y="0"/>
            <a:chExt cx="1913890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3292489">
            <a:off x="16596734" y="-1851884"/>
            <a:ext cx="3217398" cy="3217398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-1871429">
            <a:off x="17326098" y="7678670"/>
            <a:ext cx="2437648" cy="2437648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 rot="-3292489">
            <a:off x="16657775" y="-1862509"/>
            <a:ext cx="3217398" cy="3217398"/>
            <a:chOff x="0" y="0"/>
            <a:chExt cx="1913890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871429">
            <a:off x="17371684" y="7689875"/>
            <a:ext cx="2437648" cy="2437648"/>
            <a:chOff x="0" y="0"/>
            <a:chExt cx="1913890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2107510">
            <a:off x="16832511" y="-1687774"/>
            <a:ext cx="2867928" cy="2867928"/>
            <a:chOff x="0" y="0"/>
            <a:chExt cx="1913890" cy="191389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 rot="3528570">
            <a:off x="17504071" y="7822263"/>
            <a:ext cx="2172873" cy="2172873"/>
            <a:chOff x="0" y="0"/>
            <a:chExt cx="1913890" cy="191389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9">
            <a:extLst>
              <a:ext uri="{FF2B5EF4-FFF2-40B4-BE49-F238E27FC236}">
                <a16:creationId xmlns:a16="http://schemas.microsoft.com/office/drawing/2014/main" id="{1FDCFD5E-DDBA-3014-9606-2E277A0FC8A7}"/>
              </a:ext>
            </a:extLst>
          </p:cNvPr>
          <p:cNvGrpSpPr>
            <a:grpSpLocks noChangeAspect="1"/>
          </p:cNvGrpSpPr>
          <p:nvPr/>
        </p:nvGrpSpPr>
        <p:grpSpPr>
          <a:xfrm rot="12958007">
            <a:off x="-764031" y="1653783"/>
            <a:ext cx="5702141" cy="5581518"/>
            <a:chOff x="-133584" y="0"/>
            <a:chExt cx="2737681" cy="2679768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C207A7E2-AC77-4725-6B88-6D3FA24C8236}"/>
                </a:ext>
              </a:extLst>
            </p:cNvPr>
            <p:cNvSpPr/>
            <p:nvPr/>
          </p:nvSpPr>
          <p:spPr>
            <a:xfrm>
              <a:off x="1270000" y="0"/>
              <a:ext cx="1334097" cy="1814043"/>
            </a:xfrm>
            <a:custGeom>
              <a:avLst/>
              <a:gdLst/>
              <a:ahLst/>
              <a:cxnLst/>
              <a:rect l="l" t="t" r="r" b="b"/>
              <a:pathLst>
                <a:path w="1334097" h="1814043">
                  <a:moveTo>
                    <a:pt x="0" y="0"/>
                  </a:moveTo>
                  <a:cubicBezTo>
                    <a:pt x="435423" y="0"/>
                    <a:pt x="840492" y="223068"/>
                    <a:pt x="1073274" y="591043"/>
                  </a:cubicBezTo>
                  <a:cubicBezTo>
                    <a:pt x="1306057" y="959018"/>
                    <a:pt x="1334097" y="1420595"/>
                    <a:pt x="1147570" y="1814043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085C8822-D8F8-4719-78B7-067D190C7C29}"/>
                </a:ext>
              </a:extLst>
            </p:cNvPr>
            <p:cNvSpPr/>
            <p:nvPr/>
          </p:nvSpPr>
          <p:spPr>
            <a:xfrm>
              <a:off x="1270000" y="1270000"/>
              <a:ext cx="1173327" cy="1196151"/>
            </a:xfrm>
            <a:custGeom>
              <a:avLst/>
              <a:gdLst/>
              <a:ahLst/>
              <a:cxnLst/>
              <a:rect l="l" t="t" r="r" b="b"/>
              <a:pathLst>
                <a:path w="1173327" h="1196151">
                  <a:moveTo>
                    <a:pt x="1173327" y="486008"/>
                  </a:moveTo>
                  <a:cubicBezTo>
                    <a:pt x="1035988" y="817575"/>
                    <a:pt x="764775" y="1075555"/>
                    <a:pt x="426759" y="1196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9A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78821368-C94E-A681-3677-FD38CC2E4973}"/>
                </a:ext>
              </a:extLst>
            </p:cNvPr>
            <p:cNvSpPr/>
            <p:nvPr/>
          </p:nvSpPr>
          <p:spPr>
            <a:xfrm>
              <a:off x="-133584" y="328214"/>
              <a:ext cx="1889592" cy="2351554"/>
            </a:xfrm>
            <a:custGeom>
              <a:avLst/>
              <a:gdLst/>
              <a:ahLst/>
              <a:cxnLst/>
              <a:rect l="l" t="t" r="r" b="b"/>
              <a:pathLst>
                <a:path w="1889592" h="2351554">
                  <a:moveTo>
                    <a:pt x="1889592" y="2115113"/>
                  </a:moveTo>
                  <a:cubicBezTo>
                    <a:pt x="1318773" y="2351554"/>
                    <a:pt x="660620" y="2142886"/>
                    <a:pt x="330310" y="1620743"/>
                  </a:cubicBezTo>
                  <a:cubicBezTo>
                    <a:pt x="0" y="1098600"/>
                    <a:pt x="93389" y="414505"/>
                    <a:pt x="551563" y="0"/>
                  </a:cubicBezTo>
                  <a:lnTo>
                    <a:pt x="1403584" y="941786"/>
                  </a:lnTo>
                  <a:close/>
                </a:path>
              </a:pathLst>
            </a:custGeom>
            <a:solidFill>
              <a:srgbClr val="375F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2D906994-0EA9-D98C-F724-DE214F21F08F}"/>
                </a:ext>
              </a:extLst>
            </p:cNvPr>
            <p:cNvSpPr/>
            <p:nvPr/>
          </p:nvSpPr>
          <p:spPr>
            <a:xfrm rot="90837">
              <a:off x="368035" y="4882"/>
              <a:ext cx="898026" cy="1270000"/>
            </a:xfrm>
            <a:custGeom>
              <a:avLst/>
              <a:gdLst/>
              <a:ahLst/>
              <a:cxnLst/>
              <a:rect l="l" t="t" r="r" b="b"/>
              <a:pathLst>
                <a:path w="898026" h="1270000">
                  <a:moveTo>
                    <a:pt x="0" y="371974"/>
                  </a:moveTo>
                  <a:cubicBezTo>
                    <a:pt x="238140" y="133834"/>
                    <a:pt x="561118" y="34"/>
                    <a:pt x="897899" y="0"/>
                  </a:cubicBezTo>
                  <a:lnTo>
                    <a:pt x="898026" y="1270000"/>
                  </a:lnTo>
                  <a:close/>
                </a:path>
              </a:pathLst>
            </a:custGeom>
            <a:solidFill>
              <a:srgbClr val="707E00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88F7AD9E-6B60-6C53-4316-06A1B2E70693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3F03"/>
            </a:solidFill>
          </p:spPr>
        </p:sp>
      </p:grpSp>
      <p:sp>
        <p:nvSpPr>
          <p:cNvPr id="67" name="TextBox 2">
            <a:extLst>
              <a:ext uri="{FF2B5EF4-FFF2-40B4-BE49-F238E27FC236}">
                <a16:creationId xmlns:a16="http://schemas.microsoft.com/office/drawing/2014/main" id="{5A428496-39AB-16D1-44C6-A57F5A85601C}"/>
              </a:ext>
            </a:extLst>
          </p:cNvPr>
          <p:cNvSpPr txBox="1"/>
          <p:nvPr/>
        </p:nvSpPr>
        <p:spPr>
          <a:xfrm>
            <a:off x="-8061" y="3715245"/>
            <a:ext cx="678145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領導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</a:t>
            </a:r>
            <a:endParaRPr lang="zh-TW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4F02B778-44C7-6784-3CEC-58D9BD8A7BC2}"/>
              </a:ext>
            </a:extLst>
          </p:cNvPr>
          <p:cNvSpPr txBox="1"/>
          <p:nvPr/>
        </p:nvSpPr>
        <p:spPr>
          <a:xfrm>
            <a:off x="-2743200" y="3605122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人格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特質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TextBox 2">
            <a:extLst>
              <a:ext uri="{FF2B5EF4-FFF2-40B4-BE49-F238E27FC236}">
                <a16:creationId xmlns:a16="http://schemas.microsoft.com/office/drawing/2014/main" id="{4ADD52DE-1224-6819-43D3-8ABA2D13BDF8}"/>
              </a:ext>
            </a:extLst>
          </p:cNvPr>
          <p:cNvSpPr txBox="1"/>
          <p:nvPr/>
        </p:nvSpPr>
        <p:spPr>
          <a:xfrm>
            <a:off x="-1706973" y="2069778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班級經營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  <a:endParaRPr lang="zh-TW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TextBox 2">
            <a:extLst>
              <a:ext uri="{FF2B5EF4-FFF2-40B4-BE49-F238E27FC236}">
                <a16:creationId xmlns:a16="http://schemas.microsoft.com/office/drawing/2014/main" id="{B1AEF3E9-ACF3-C2E9-EBC5-9E22D70A7D9D}"/>
              </a:ext>
            </a:extLst>
          </p:cNvPr>
          <p:cNvSpPr txBox="1"/>
          <p:nvPr/>
        </p:nvSpPr>
        <p:spPr>
          <a:xfrm>
            <a:off x="-1859554" y="5460408"/>
            <a:ext cx="6781458" cy="137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5605"/>
              </a:lnSpc>
            </a:pPr>
            <a:r>
              <a:rPr lang="zh-TW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情緒管理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57A10E-E2B6-6FF4-2110-16FF548A051B}"/>
              </a:ext>
            </a:extLst>
          </p:cNvPr>
          <p:cNvSpPr txBox="1"/>
          <p:nvPr/>
        </p:nvSpPr>
        <p:spPr>
          <a:xfrm>
            <a:off x="4533121" y="178391"/>
            <a:ext cx="11963400" cy="3002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TW" altLang="zh-TW" sz="6600" b="1" dirty="0">
                <a:solidFill>
                  <a:srgbClr val="FFB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「領導」</a:t>
            </a:r>
            <a:r>
              <a:rPr lang="zh-TW" altLang="zh-TW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指引導成員達成</a:t>
            </a:r>
            <a:r>
              <a:rPr lang="zh-TW" altLang="zh-TW" sz="44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共同目標</a:t>
            </a:r>
            <a:r>
              <a:rPr lang="zh-TW" altLang="zh-TW" sz="36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</a:t>
            </a:r>
            <a:endParaRPr lang="en-US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>
              <a:lnSpc>
                <a:spcPct val="150000"/>
              </a:lnSpc>
            </a:pP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</a:t>
            </a:r>
            <a:r>
              <a:rPr lang="zh-TW" altLang="zh-TW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凝聚班級向心力</a:t>
            </a:r>
            <a:r>
              <a:rPr lang="zh-TW" altLang="en-US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zh-TW" sz="3200" b="1" dirty="0">
                <a:solidFill>
                  <a:srgbClr val="00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激勵學生努力學習</a:t>
            </a:r>
            <a:endParaRPr lang="en-US" altLang="zh-TW" sz="3200" b="1" dirty="0">
              <a:solidFill>
                <a:srgbClr val="0027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ADBDF3DF-B13D-63E8-49C2-09D4973DACF1}"/>
              </a:ext>
            </a:extLst>
          </p:cNvPr>
          <p:cNvSpPr/>
          <p:nvPr/>
        </p:nvSpPr>
        <p:spPr>
          <a:xfrm rot="2307110">
            <a:off x="11363535" y="1751001"/>
            <a:ext cx="529925" cy="862265"/>
          </a:xfrm>
          <a:prstGeom prst="downArrow">
            <a:avLst/>
          </a:prstGeom>
          <a:solidFill>
            <a:srgbClr val="707E00"/>
          </a:solidFill>
          <a:ln>
            <a:solidFill>
              <a:srgbClr val="37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箭號: 向下 54">
            <a:extLst>
              <a:ext uri="{FF2B5EF4-FFF2-40B4-BE49-F238E27FC236}">
                <a16:creationId xmlns:a16="http://schemas.microsoft.com/office/drawing/2014/main" id="{6C596711-A26F-ED4E-DF58-AC4E0740094E}"/>
              </a:ext>
            </a:extLst>
          </p:cNvPr>
          <p:cNvSpPr/>
          <p:nvPr/>
        </p:nvSpPr>
        <p:spPr>
          <a:xfrm rot="19548984">
            <a:off x="13238261" y="1751000"/>
            <a:ext cx="529925" cy="862265"/>
          </a:xfrm>
          <a:prstGeom prst="downArrow">
            <a:avLst/>
          </a:prstGeom>
          <a:solidFill>
            <a:srgbClr val="707E00"/>
          </a:solidFill>
          <a:ln>
            <a:solidFill>
              <a:srgbClr val="37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D910A9-CA01-8358-53A3-41DC8AC6DBE8}"/>
              </a:ext>
            </a:extLst>
          </p:cNvPr>
          <p:cNvSpPr txBox="1"/>
          <p:nvPr/>
        </p:nvSpPr>
        <p:spPr>
          <a:xfrm>
            <a:off x="3359812" y="6432939"/>
            <a:ext cx="1471914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「魅力」</a:t>
            </a:r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</a:t>
            </a:r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「激勵」</a:t>
            </a:r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「智能啟發」</a:t>
            </a:r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「個別關懷」</a:t>
            </a:r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</a:t>
            </a:r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「權宜獎賞」</a:t>
            </a:r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zh-TW" altLang="zh-TW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「介入管理」</a:t>
            </a:r>
            <a:endParaRPr lang="en-US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04800" algn="just"/>
            <a:endParaRPr lang="zh-TW" altLang="zh-TW" sz="32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7700ED36-7F4C-A16C-F7AE-2D8BEF3F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3" b="75521" l="30088" r="43558">
                        <a14:foregroundMark x1="43558" y1="46224" x2="43558" y2="46224"/>
                        <a14:foregroundMark x1="35066" y1="75521" x2="35066" y2="75521"/>
                        <a14:foregroundMark x1="35652" y1="73958" x2="35652" y2="73958"/>
                        <a14:foregroundMark x1="38433" y1="74870" x2="38433" y2="74870"/>
                        <a14:foregroundMark x1="39312" y1="73307" x2="39312" y2="73307"/>
                        <a14:foregroundMark x1="35066" y1="73047" x2="35066" y2="73047"/>
                        <a14:foregroundMark x1="36310" y1="33984" x2="36310" y2="33984"/>
                        <a14:foregroundMark x1="36530" y1="33724" x2="37042" y2="33333"/>
                        <a14:foregroundMark x1="33016" y1="47786" x2="33016" y2="47786"/>
                        <a14:foregroundMark x1="33016" y1="49609" x2="33016" y2="49609"/>
                        <a14:foregroundMark x1="33309" y1="74609" x2="38141" y2="74349"/>
                        <a14:foregroundMark x1="38141" y1="74349" x2="38946" y2="74609"/>
                      </a14:backgroundRemoval>
                    </a14:imgEffect>
                  </a14:imgLayer>
                </a14:imgProps>
              </a:ext>
            </a:extLst>
          </a:blip>
          <a:srcRect l="28667" t="29416" r="55113" b="23958"/>
          <a:stretch/>
        </p:blipFill>
        <p:spPr>
          <a:xfrm>
            <a:off x="6248626" y="3661665"/>
            <a:ext cx="2674889" cy="24339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7B9249B-EDE0-3923-06F8-CEDD93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97" b="55729" l="72694" r="86823">
                        <a14:foregroundMark x1="79356" y1="30078" x2="79356" y2="30078"/>
                        <a14:foregroundMark x1="80600" y1="29427" x2="76061" y2="32292"/>
                        <a14:foregroundMark x1="76061" y1="32292" x2="75622" y2="32292"/>
                        <a14:foregroundMark x1="72694" y1="38542" x2="72694" y2="38542"/>
                        <a14:foregroundMark x1="78477" y1="52214" x2="78477" y2="52214"/>
                        <a14:foregroundMark x1="86896" y1="40104" x2="86896" y2="40104"/>
                        <a14:foregroundMark x1="78111" y1="55729" x2="78111" y2="55729"/>
                      </a14:backgroundRemoval>
                    </a14:imgEffect>
                  </a14:imgLayer>
                </a14:imgProps>
              </a:ext>
            </a:extLst>
          </a:blip>
          <a:srcRect l="72419" t="28127" r="11978" b="43671"/>
          <a:stretch/>
        </p:blipFill>
        <p:spPr>
          <a:xfrm>
            <a:off x="15151316" y="3932458"/>
            <a:ext cx="2234541" cy="22708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85C03-2FC0-27F9-6D76-71ABC8B541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39" t="37517" r="75658" b="39374"/>
          <a:stretch/>
        </p:blipFill>
        <p:spPr>
          <a:xfrm>
            <a:off x="3899856" y="7021765"/>
            <a:ext cx="2446260" cy="21470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3374B10-5FE7-5E7E-5329-497A516FF6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55" t="50110" r="36549" b="14063"/>
          <a:stretch/>
        </p:blipFill>
        <p:spPr>
          <a:xfrm>
            <a:off x="8953995" y="7107808"/>
            <a:ext cx="2611668" cy="2031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EA5DA11-FE4C-54F1-627D-642414A534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411" b="50911" l="78258" r="84553">
                        <a14:foregroundMark x1="79283" y1="44141" x2="79283" y2="44141"/>
                        <a14:foregroundMark x1="84334" y1="44792" x2="84334" y2="44792"/>
                        <a14:foregroundMark x1="84553" y1="45833" x2="84553" y2="45833"/>
                      </a14:backgroundRemoval>
                    </a14:imgEffect>
                  </a14:imgLayer>
                </a14:imgProps>
              </a:ext>
            </a:extLst>
          </a:blip>
          <a:srcRect l="77510" t="36868" r="14751" b="47430"/>
          <a:stretch/>
        </p:blipFill>
        <p:spPr>
          <a:xfrm>
            <a:off x="11060665" y="3661665"/>
            <a:ext cx="2338469" cy="22708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7985AD54-FB21-39A3-DDDB-AB46FB0A2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578" b="53906" l="63543" r="69034">
                        <a14:foregroundMark x1="65666" y1="53776" x2="67716" y2="53385"/>
                        <a14:foregroundMark x1="67277" y1="53385" x2="67277" y2="53385"/>
                        <a14:foregroundMark x1="66911" y1="52604" x2="66911" y2="52604"/>
                        <a14:foregroundMark x1="66911" y1="51302" x2="67057" y2="53906"/>
                        <a14:foregroundMark x1="67862" y1="51172" x2="66691" y2="53776"/>
                        <a14:foregroundMark x1="66691" y1="53776" x2="66471" y2="53776"/>
                        <a14:foregroundMark x1="67643" y1="52474" x2="67423" y2="53646"/>
                        <a14:foregroundMark x1="67716" y1="51953" x2="66179" y2="52474"/>
                        <a14:foregroundMark x1="66545" y1="53516" x2="66545" y2="53516"/>
                        <a14:foregroundMark x1="66545" y1="53516" x2="66545" y2="53516"/>
                      </a14:backgroundRemoval>
                    </a14:imgEffect>
                  </a14:imgLayer>
                </a14:imgProps>
              </a:ext>
            </a:extLst>
          </a:blip>
          <a:srcRect l="62992" t="41398" r="30230" b="45485"/>
          <a:stretch/>
        </p:blipFill>
        <p:spPr>
          <a:xfrm>
            <a:off x="13738712" y="7199804"/>
            <a:ext cx="1985070" cy="19394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749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7DA5935E7522B642AA5AE93B32F8029B" ma:contentTypeVersion="2" ma:contentTypeDescription="建立新的文件。" ma:contentTypeScope="" ma:versionID="2380d298ca4afc5d632a720f5fc556df">
  <xsd:schema xmlns:xsd="http://www.w3.org/2001/XMLSchema" xmlns:xs="http://www.w3.org/2001/XMLSchema" xmlns:p="http://schemas.microsoft.com/office/2006/metadata/properties" xmlns:ns3="194f6f4b-4062-4dba-92e8-2da31f1d27d7" targetNamespace="http://schemas.microsoft.com/office/2006/metadata/properties" ma:root="true" ma:fieldsID="c020af0679bcdfa3b964b1cafec46a82" ns3:_="">
    <xsd:import namespace="194f6f4b-4062-4dba-92e8-2da31f1d27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f6f4b-4062-4dba-92e8-2da31f1d2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23C178-189C-438B-B343-58B7C1651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f6f4b-4062-4dba-92e8-2da31f1d27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891F63-67E7-4019-AA75-35048DC2DE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702223-DF56-4F99-87AE-A10943D05A6F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194f6f4b-4062-4dba-92e8-2da31f1d27d7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6032</TotalTime>
  <Words>3124</Words>
  <Application>Microsoft Office PowerPoint</Application>
  <PresentationFormat>自訂</PresentationFormat>
  <Paragraphs>372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Wingdings</vt:lpstr>
      <vt:lpstr>Arial</vt:lpstr>
      <vt:lpstr>微軟正黑體</vt:lpstr>
      <vt:lpstr>標楷體</vt:lpstr>
      <vt:lpstr>Poppins ExtraBold</vt:lpstr>
      <vt:lpstr>Poppins Bold Italics</vt:lpstr>
      <vt:lpstr>Calibri</vt:lpstr>
      <vt:lpstr>漢儀新蒂牌樓體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candy</dc:creator>
  <cp:lastModifiedBy>B10836026</cp:lastModifiedBy>
  <cp:revision>49</cp:revision>
  <dcterms:created xsi:type="dcterms:W3CDTF">2006-08-16T00:00:00Z</dcterms:created>
  <dcterms:modified xsi:type="dcterms:W3CDTF">2022-06-13T05:54:05Z</dcterms:modified>
  <dc:identifier>DAFAe4wiSZw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0x0101007DA5935E7522B642AA5AE93B32F8029B</vt:lpwstr>
  </property>
</Properties>
</file>